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28"/>
  </p:notesMasterIdLst>
  <p:sldIdLst>
    <p:sldId id="847" r:id="rId2"/>
    <p:sldId id="256" r:id="rId3"/>
    <p:sldId id="257" r:id="rId4"/>
    <p:sldId id="267" r:id="rId5"/>
    <p:sldId id="266" r:id="rId6"/>
    <p:sldId id="846" r:id="rId7"/>
    <p:sldId id="269" r:id="rId8"/>
    <p:sldId id="271" r:id="rId9"/>
    <p:sldId id="272" r:id="rId10"/>
    <p:sldId id="845" r:id="rId11"/>
    <p:sldId id="279" r:id="rId12"/>
    <p:sldId id="850" r:id="rId13"/>
    <p:sldId id="265" r:id="rId14"/>
    <p:sldId id="261" r:id="rId15"/>
    <p:sldId id="851" r:id="rId16"/>
    <p:sldId id="852" r:id="rId17"/>
    <p:sldId id="273" r:id="rId18"/>
    <p:sldId id="263" r:id="rId19"/>
    <p:sldId id="264" r:id="rId20"/>
    <p:sldId id="276" r:id="rId21"/>
    <p:sldId id="842" r:id="rId22"/>
    <p:sldId id="316" r:id="rId23"/>
    <p:sldId id="281" r:id="rId24"/>
    <p:sldId id="282" r:id="rId25"/>
    <p:sldId id="280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marvi_k" initials="s" lastIdx="1" clrIdx="0">
    <p:extLst>
      <p:ext uri="{19B8F6BF-5375-455C-9EA6-DF929625EA0E}">
        <p15:presenceInfo xmlns:p15="http://schemas.microsoft.com/office/powerpoint/2012/main" userId="shamarvi_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678"/>
    <a:srgbClr val="30A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5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9" y="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320B5-8A8F-456E-A16C-64B9CB4ADCF5}" type="datetimeFigureOut">
              <a:rPr lang="en-GB" smtClean="0"/>
              <a:t>05/08/2022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B0D93-6160-492A-838E-B2AC62CFC7B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72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94BC6-583A-4A3C-BF4D-C4914EEE013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86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57BEB-4EB0-7848-AB84-FB204104FA0C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5567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57BEB-4EB0-7848-AB84-FB204104FA0C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015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02635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5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9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8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70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87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8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2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0" y="139897"/>
            <a:ext cx="2520000" cy="509078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C17A6C-96F7-FC80-06FC-8EFEB872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92875"/>
            <a:ext cx="551167" cy="365125"/>
          </a:xfrm>
        </p:spPr>
        <p:txBody>
          <a:bodyPr/>
          <a:lstStyle>
            <a:lvl1pPr>
              <a:defRPr sz="1400"/>
            </a:lvl1pPr>
          </a:lstStyle>
          <a:p>
            <a:fld id="{86FAE9F8-652F-4212-B010-47CC6103074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7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0" y="139897"/>
            <a:ext cx="2520000" cy="509078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C17A6C-96F7-FC80-06FC-8EFEB872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92875"/>
            <a:ext cx="551167" cy="365125"/>
          </a:xfrm>
        </p:spPr>
        <p:txBody>
          <a:bodyPr/>
          <a:lstStyle>
            <a:lvl1pPr>
              <a:defRPr sz="1400"/>
            </a:lvl1pPr>
          </a:lstStyle>
          <a:p>
            <a:fld id="{86FAE9F8-652F-4212-B010-47CC6103074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046FA64-B537-29EA-3533-B22FDAD6F6AD}"/>
              </a:ext>
            </a:extLst>
          </p:cNvPr>
          <p:cNvSpPr txBox="1"/>
          <p:nvPr userDrawn="1"/>
        </p:nvSpPr>
        <p:spPr>
          <a:xfrm>
            <a:off x="1831101" y="142008"/>
            <a:ext cx="6872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495678"/>
                </a:solidFill>
              </a:rPr>
              <a:t>BIOGAS</a:t>
            </a:r>
          </a:p>
        </p:txBody>
      </p:sp>
    </p:spTree>
    <p:extLst>
      <p:ext uri="{BB962C8B-B14F-4D97-AF65-F5344CB8AC3E}">
        <p14:creationId xmlns:p14="http://schemas.microsoft.com/office/powerpoint/2010/main" val="89717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0" y="139897"/>
            <a:ext cx="2520000" cy="509078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C17A6C-96F7-FC80-06FC-8EFEB872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92875"/>
            <a:ext cx="551167" cy="365125"/>
          </a:xfrm>
        </p:spPr>
        <p:txBody>
          <a:bodyPr/>
          <a:lstStyle>
            <a:lvl1pPr>
              <a:defRPr sz="1400"/>
            </a:lvl1pPr>
          </a:lstStyle>
          <a:p>
            <a:fld id="{86FAE9F8-652F-4212-B010-47CC6103074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19B26DD-F6C7-F482-8F94-913AA5AE44B4}"/>
              </a:ext>
            </a:extLst>
          </p:cNvPr>
          <p:cNvSpPr txBox="1"/>
          <p:nvPr userDrawn="1"/>
        </p:nvSpPr>
        <p:spPr>
          <a:xfrm>
            <a:off x="1831101" y="142008"/>
            <a:ext cx="6872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495678"/>
                </a:solidFill>
              </a:rPr>
              <a:t>BIOGAS / NATURAL GAS / LNG</a:t>
            </a:r>
          </a:p>
        </p:txBody>
      </p:sp>
    </p:spTree>
    <p:extLst>
      <p:ext uri="{BB962C8B-B14F-4D97-AF65-F5344CB8AC3E}">
        <p14:creationId xmlns:p14="http://schemas.microsoft.com/office/powerpoint/2010/main" val="77407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5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15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5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60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FAE9F8-652F-4212-B010-47CC610307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4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812" r:id="rId3"/>
    <p:sldLayoutId id="2147483813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retech-energy.com" TargetMode="External"/><Relationship Id="rId2" Type="http://schemas.openxmlformats.org/officeDocument/2006/relationships/hyperlink" Target="http://www.retech-energ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goo.gl/maps/otLVvG7qWidKJS5W8" TargetMode="Externa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31" y="2633194"/>
            <a:ext cx="1658722" cy="159654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65" y="2700154"/>
            <a:ext cx="6711756" cy="10195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196565" y="3719696"/>
            <a:ext cx="67117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b="1" dirty="0">
                <a:solidFill>
                  <a:srgbClr val="002060"/>
                </a:solidFill>
              </a:rPr>
              <a:t>ENERGY &amp; ENVIRONMENTAL SOLUTIONS</a:t>
            </a:r>
          </a:p>
        </p:txBody>
      </p:sp>
    </p:spTree>
    <p:extLst>
      <p:ext uri="{BB962C8B-B14F-4D97-AF65-F5344CB8AC3E}">
        <p14:creationId xmlns:p14="http://schemas.microsoft.com/office/powerpoint/2010/main" val="36931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646"/>
    </mc:Choice>
    <mc:Fallback xmlns="">
      <p:transition advClick="0" advTm="1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97E634-0DCD-24FD-0614-AD2D284503F6}"/>
              </a:ext>
            </a:extLst>
          </p:cNvPr>
          <p:cNvSpPr txBox="1"/>
          <p:nvPr/>
        </p:nvSpPr>
        <p:spPr>
          <a:xfrm>
            <a:off x="2284473" y="1789947"/>
            <a:ext cx="3811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quality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Double Membrane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Fast delivery and quick installation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706278-1711-1659-B03E-BAC779A4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10</a:t>
            </a:fld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A0A03A-1E72-4FCC-9AC0-778B49344C09}"/>
              </a:ext>
            </a:extLst>
          </p:cNvPr>
          <p:cNvSpPr txBox="1"/>
          <p:nvPr/>
        </p:nvSpPr>
        <p:spPr>
          <a:xfrm>
            <a:off x="1855694" y="947127"/>
            <a:ext cx="7664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0" eaLnBrk="1" latinLnBrk="0" hangingPunct="1"/>
            <a:r>
              <a:rPr lang="en-GB" sz="2800" b="1" kern="1200" dirty="0">
                <a:ln w="3175" cmpd="sng">
                  <a:noFill/>
                </a:ln>
                <a:solidFill>
                  <a:srgbClr val="30ACEC"/>
                </a:solidFill>
                <a:latin typeface="+mn-lt"/>
                <a:ea typeface="+mn-ea"/>
                <a:cs typeface="Calibri" panose="020F0502020204030204" pitchFamily="34" charset="0"/>
              </a:rPr>
              <a:t>Biogas Storage Systems and Digester roofs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A46475-D0B9-64D0-24ED-28072EEAA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88" y="1645710"/>
            <a:ext cx="4268696" cy="4911864"/>
          </a:xfrm>
          <a:prstGeom prst="rect">
            <a:avLst/>
          </a:prstGeom>
        </p:spPr>
      </p:pic>
      <p:pic>
        <p:nvPicPr>
          <p:cNvPr id="6" name="Picture 5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8552719C-E658-D1A4-EC68-3C9BAAC26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10" y="3996636"/>
            <a:ext cx="4888477" cy="25609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1913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3D48C2-7C7A-438E-98E6-4CD47A6E668E}"/>
              </a:ext>
            </a:extLst>
          </p:cNvPr>
          <p:cNvSpPr txBox="1"/>
          <p:nvPr/>
        </p:nvSpPr>
        <p:spPr>
          <a:xfrm>
            <a:off x="1507191" y="936281"/>
            <a:ext cx="7614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Repowering and Optimizing existing Biogas Plants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D8F1017-3371-4418-A853-5E82302E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990" y="1541109"/>
            <a:ext cx="6280637" cy="438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91440" marR="0" indent="-6350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Plants which  have  been  in operation  already  for some time, </a:t>
            </a:r>
            <a:r>
              <a:rPr lang="en-US" b="1" dirty="0"/>
              <a:t>not </a:t>
            </a:r>
            <a:r>
              <a:rPr lang="en-US" dirty="0"/>
              <a:t> </a:t>
            </a:r>
            <a:r>
              <a:rPr lang="en-US" b="1" dirty="0"/>
              <a:t>always  deliver the results  as  expected.</a:t>
            </a:r>
          </a:p>
          <a:p>
            <a:pPr marL="85090" marR="0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/>
              <a:t>Most common reasons:</a:t>
            </a:r>
          </a:p>
          <a:p>
            <a:pPr marL="370840" marR="0" indent="-285750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outdated design</a:t>
            </a:r>
          </a:p>
          <a:p>
            <a:pPr marL="370840" marR="0" indent="-285750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 unsuitable construction materials</a:t>
            </a:r>
          </a:p>
          <a:p>
            <a:pPr marL="370840" marR="0" indent="-285750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too many manual operations</a:t>
            </a:r>
          </a:p>
          <a:p>
            <a:pPr marL="370840" marR="0" indent="-285750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 change of your manufacturing process </a:t>
            </a:r>
          </a:p>
          <a:p>
            <a:pPr marL="370840" marR="0" indent="-285750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wrong design right from the beginning.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Needless to say that existing equipment will be maintained to the maximum possible extent.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1A022-1CE9-421C-91C1-BC1D9721B54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1786" y="870559"/>
            <a:ext cx="2674307" cy="28434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E62A0-1E03-4BFC-8136-BC42CC88941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395" y="3901859"/>
            <a:ext cx="3989539" cy="25365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684DED3-4BC1-E12B-0BC9-1757C8F5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4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986CB-7824-4E2B-B4CC-9E4B35E9784A}"/>
              </a:ext>
            </a:extLst>
          </p:cNvPr>
          <p:cNvSpPr txBox="1"/>
          <p:nvPr/>
        </p:nvSpPr>
        <p:spPr>
          <a:xfrm>
            <a:off x="1367638" y="1196657"/>
            <a:ext cx="68720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Cogeneration</a:t>
            </a:r>
          </a:p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An Investment that pays off</a:t>
            </a: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Combined Heat and Power (CHP) plant simultaneously generates </a:t>
            </a:r>
            <a:r>
              <a:rPr lang="en-US" b="1" dirty="0">
                <a:latin typeface="+mj-lt"/>
              </a:rPr>
              <a:t>electrical and thermal energy. 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CHP plant has an overall </a:t>
            </a:r>
            <a:r>
              <a:rPr lang="en-US" b="1" dirty="0">
                <a:latin typeface="+mj-lt"/>
              </a:rPr>
              <a:t>very high energy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CHP plant </a:t>
            </a:r>
            <a:r>
              <a:rPr lang="en-US" b="1" dirty="0">
                <a:latin typeface="+mj-lt"/>
              </a:rPr>
              <a:t>increases </a:t>
            </a:r>
            <a:r>
              <a:rPr lang="en-US" b="1" dirty="0" err="1">
                <a:latin typeface="+mj-lt"/>
              </a:rPr>
              <a:t>competivness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in  production processes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Tailor-made solutions </a:t>
            </a:r>
            <a:r>
              <a:rPr lang="en-US" dirty="0">
                <a:latin typeface="+mj-lt"/>
              </a:rPr>
              <a:t>based on various fuels such as </a:t>
            </a:r>
            <a:r>
              <a:rPr lang="en-US" b="1" dirty="0">
                <a:latin typeface="+mj-lt"/>
              </a:rPr>
              <a:t>Natural Gas and Biogas.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Retech Energy </a:t>
            </a:r>
            <a:r>
              <a:rPr lang="en-US" dirty="0">
                <a:latin typeface="+mj-lt"/>
              </a:rPr>
              <a:t>offers such solutions  for either greenfield projects or  as integration  into an operating plant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B2AC99E-B672-03FA-7650-47703B35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91683D-B797-0244-057E-F7307D5B6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8213" y="1146003"/>
            <a:ext cx="3960000" cy="2008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AC5571-00C8-98C8-CC5B-71D160F31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8213" y="3429000"/>
            <a:ext cx="3960000" cy="24994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214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AA8EC0-6C28-4232-B82D-0013696F17AD}"/>
              </a:ext>
            </a:extLst>
          </p:cNvPr>
          <p:cNvSpPr txBox="1"/>
          <p:nvPr/>
        </p:nvSpPr>
        <p:spPr>
          <a:xfrm>
            <a:off x="1672642" y="732718"/>
            <a:ext cx="103311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Some References in Pictures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8C8A0-1C50-42FD-95AB-FA05B867F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45" y="4197160"/>
            <a:ext cx="2410501" cy="180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1F78A-722D-4F37-AD3A-2D15A7555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14" y="1443341"/>
            <a:ext cx="2426520" cy="180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9497F-47EF-4A0A-8E48-AA08E0F84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89" y="1443341"/>
            <a:ext cx="3107654" cy="180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A6256-79E3-4225-B332-D670BB981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45" y="4212577"/>
            <a:ext cx="3106098" cy="180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12B65-2106-42E9-9EA7-AED369BBE55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49" y="1443583"/>
            <a:ext cx="2588629" cy="46190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EF7F10-9C45-CD00-A7DE-BD73E05C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1CED32-AE64-38E8-149D-98F7D14A62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707" y="2393847"/>
            <a:ext cx="2780437" cy="28357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50233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C613A-EF34-45EF-B6EE-286C5800CD7D}"/>
              </a:ext>
            </a:extLst>
          </p:cNvPr>
          <p:cNvSpPr txBox="1"/>
          <p:nvPr/>
        </p:nvSpPr>
        <p:spPr>
          <a:xfrm>
            <a:off x="1932970" y="1022880"/>
            <a:ext cx="744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Balance of Plant (BOP)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A9C12B06-0AF5-4C42-B7A4-47CE73966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424" y="2634914"/>
            <a:ext cx="4961034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/>
              <a:t>Balance of Plant (BOP) scopes typically include: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/>
              <a:t>Layout &amp; Design of components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/>
              <a:t>Installation of equipment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/>
              <a:t>Heat recovery systems </a:t>
            </a:r>
            <a:r>
              <a:rPr lang="en-US" b="1" dirty="0"/>
              <a:t>(hot water, steam, chilled water</a:t>
            </a:r>
            <a:r>
              <a:rPr lang="en-US" dirty="0"/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/>
              <a:t>Electrical systems (Switchgear, transformer, Plant Monitoring System, Scada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/>
              <a:t>Grid connection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516CC36-4EF2-92C8-1BA3-7C64990F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14</a:t>
            </a:fld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7EEB341-EC53-BAC4-1B8C-1801DC098D71}"/>
              </a:ext>
            </a:extLst>
          </p:cNvPr>
          <p:cNvSpPr txBox="1"/>
          <p:nvPr/>
        </p:nvSpPr>
        <p:spPr>
          <a:xfrm>
            <a:off x="1651925" y="1491307"/>
            <a:ext cx="8398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Retech Energy </a:t>
            </a:r>
            <a:r>
              <a:rPr lang="en-US" sz="1800" dirty="0"/>
              <a:t>can provide Balance of Plant equipment and installations to ensure a most efficient and functioning system for both Natural Gas or Biogas fueled plants.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5603516-7558-F0FC-48A0-EBC1E4115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14" y="956568"/>
            <a:ext cx="1590412" cy="1429708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03E1F9F-0977-7606-F8E9-29A6B7312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97" y="4210694"/>
            <a:ext cx="3411227" cy="2558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picture containing farm machine&#10;&#10;Description automatically generated">
            <a:extLst>
              <a:ext uri="{FF2B5EF4-FFF2-40B4-BE49-F238E27FC236}">
                <a16:creationId xmlns:a16="http://schemas.microsoft.com/office/drawing/2014/main" id="{9607D1ED-C142-95EC-09D1-87A993EB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68" y="2182683"/>
            <a:ext cx="3529013" cy="19841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8550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473995-E530-213B-347D-75971C5250FF}"/>
              </a:ext>
            </a:extLst>
          </p:cNvPr>
          <p:cNvSpPr txBox="1"/>
          <p:nvPr/>
        </p:nvSpPr>
        <p:spPr>
          <a:xfrm>
            <a:off x="1217632" y="2080253"/>
            <a:ext cx="4600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Connects up to three engines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Feeding to Absorption Chiller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Feeding to steam header for process heat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5BC4F7-9F3F-0EFD-BE56-66B1FC81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15</a:t>
            </a:fld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F0836A6-609F-97D4-32DD-823F0E032241}"/>
              </a:ext>
            </a:extLst>
          </p:cNvPr>
          <p:cNvSpPr txBox="1"/>
          <p:nvPr/>
        </p:nvSpPr>
        <p:spPr>
          <a:xfrm>
            <a:off x="2653552" y="881989"/>
            <a:ext cx="6104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457200" rtl="0" eaLnBrk="1" latinLnBrk="0" hangingPunct="1">
              <a:buFont typeface="Arial" panose="020B0604020202020204" pitchFamily="34" charset="0"/>
              <a:buNone/>
            </a:pPr>
            <a:r>
              <a:rPr lang="en-GB" sz="2800" b="1" kern="1200" dirty="0">
                <a:ln w="3175" cmpd="sng">
                  <a:noFill/>
                </a:ln>
                <a:solidFill>
                  <a:srgbClr val="30ACEC"/>
                </a:solidFill>
                <a:latin typeface="+mn-lt"/>
                <a:ea typeface="+mn-ea"/>
                <a:cs typeface="Calibri" panose="020F0502020204030204" pitchFamily="34" charset="0"/>
              </a:rPr>
              <a:t>Waste Heat Recovery Boiler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E1A95-3402-1E1B-E1C4-2C7538F95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8341" y="3625108"/>
            <a:ext cx="4146158" cy="18922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89340F-0A6C-F05B-975D-A020D0B50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37" y="1002580"/>
            <a:ext cx="3238524" cy="18954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93CA92-314B-1632-6002-88EFC99DE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2864" r="2598" b="6932"/>
          <a:stretch/>
        </p:blipFill>
        <p:spPr>
          <a:xfrm>
            <a:off x="8960210" y="2982736"/>
            <a:ext cx="3240000" cy="18189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0CBE7-DCF1-56E7-2A07-F1A7B56BF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5138" r="3122" b="4337"/>
          <a:stretch/>
        </p:blipFill>
        <p:spPr>
          <a:xfrm>
            <a:off x="5547442" y="4901420"/>
            <a:ext cx="3389824" cy="190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ABCD8-019C-2A30-3557-6DBA42C2D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383" y="1423245"/>
            <a:ext cx="3991827" cy="19915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156E5-E4E8-B715-577F-C465583A2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2485" y="4801683"/>
            <a:ext cx="2999598" cy="20067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2871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90C030-C567-1EE1-329A-B243EBBB1CCD}"/>
              </a:ext>
            </a:extLst>
          </p:cNvPr>
          <p:cNvSpPr txBox="1"/>
          <p:nvPr/>
        </p:nvSpPr>
        <p:spPr>
          <a:xfrm>
            <a:off x="2732294" y="1054545"/>
            <a:ext cx="609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3175" cmpd="sng">
                  <a:noFill/>
                </a:ln>
                <a:solidFill>
                  <a:srgbClr val="30ACEC"/>
                </a:solidFill>
                <a:cs typeface="Calibri" panose="020F0502020204030204" pitchFamily="34" charset="0"/>
              </a:rPr>
              <a:t>Absorption Chiller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77C8F-BA5F-4A58-E875-A2127B35E423}"/>
              </a:ext>
            </a:extLst>
          </p:cNvPr>
          <p:cNvSpPr txBox="1"/>
          <p:nvPr/>
        </p:nvSpPr>
        <p:spPr>
          <a:xfrm>
            <a:off x="1323566" y="1577765"/>
            <a:ext cx="43856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be supplied as Multi Energy Chiller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be direct fired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Supplies chilled water for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be utilized for Air Con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Includes pump set and cooling tower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F8BCAD-43E1-8EF8-7D7B-355B7876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3B941-061A-791B-BFE7-D2802CA97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7380" y="1816912"/>
            <a:ext cx="3357066" cy="234000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72E3D28-D9B6-6B2D-8CE1-DB470E24B296}"/>
              </a:ext>
            </a:extLst>
          </p:cNvPr>
          <p:cNvGrpSpPr/>
          <p:nvPr/>
        </p:nvGrpSpPr>
        <p:grpSpPr>
          <a:xfrm>
            <a:off x="2249003" y="4404658"/>
            <a:ext cx="9910157" cy="2268998"/>
            <a:chOff x="2249003" y="4404658"/>
            <a:chExt cx="9910157" cy="22689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976245-2359-153F-F2ED-79302A10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816" y="4404658"/>
              <a:ext cx="3406344" cy="2268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759AB0-58AB-DBE7-20F0-1401E818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003" y="4404658"/>
              <a:ext cx="3023999" cy="2268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32EB09-AD48-D037-BCC7-7EE71B453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9177" y="4405656"/>
              <a:ext cx="3463639" cy="2268000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E4EF74-BD9A-BC8F-C504-967112745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17" y="1823587"/>
            <a:ext cx="3119999" cy="234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7ED875-5CD1-3DF7-4C8F-CE72CC5E0A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0425" y="872011"/>
            <a:ext cx="3361837" cy="7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9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C0845-9AB0-48B7-9EC9-AEE54A7B4E4C}"/>
              </a:ext>
            </a:extLst>
          </p:cNvPr>
          <p:cNvSpPr txBox="1"/>
          <p:nvPr/>
        </p:nvSpPr>
        <p:spPr>
          <a:xfrm>
            <a:off x="3812445" y="770439"/>
            <a:ext cx="3555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Gas Engine Generators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D73FCAD-A85B-4D6A-9D53-F9E5B0DC4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518" y="1355214"/>
            <a:ext cx="7144513" cy="14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err="1"/>
              <a:t>Retech</a:t>
            </a:r>
            <a:r>
              <a:rPr lang="en-US" b="1" dirty="0"/>
              <a:t> Energy </a:t>
            </a:r>
            <a:r>
              <a:rPr lang="en-US" dirty="0"/>
              <a:t>integrates gas engine generators into their biogas projects. Such installations suggest either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power house options,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containerized packaged units or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simple enclosures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recovering generated Heat from the engines. (CHP)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5E8005-385E-96EE-4FB8-02D7456E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 descr="A picture containing sky, building, outdoor, dirt&#10;&#10;Description automatically generated">
            <a:extLst>
              <a:ext uri="{FF2B5EF4-FFF2-40B4-BE49-F238E27FC236}">
                <a16:creationId xmlns:a16="http://schemas.microsoft.com/office/drawing/2014/main" id="{9BAA9BEA-70C9-6144-A0A0-902C87EBB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0438" y="3841471"/>
            <a:ext cx="3471503" cy="201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2B04D-A21C-C963-250A-2B1BF12B6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39" y="4622409"/>
            <a:ext cx="3582599" cy="201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C3FA3C-8F9C-0E80-76B3-346CADB1F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400" y="3841471"/>
            <a:ext cx="3446439" cy="2016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0633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684540-1DA2-4810-99EE-17BDD6BBC7E0}"/>
              </a:ext>
            </a:extLst>
          </p:cNvPr>
          <p:cNvSpPr txBox="1"/>
          <p:nvPr/>
        </p:nvSpPr>
        <p:spPr>
          <a:xfrm>
            <a:off x="1573089" y="1968734"/>
            <a:ext cx="8126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Retech Energy </a:t>
            </a:r>
            <a:r>
              <a:rPr lang="en-US" dirty="0"/>
              <a:t>has developed a perfect Gen-Set housing system as an either stationary enclosure concept (</a:t>
            </a:r>
            <a:r>
              <a:rPr lang="en-US" b="1" dirty="0" err="1"/>
              <a:t>PowerBox</a:t>
            </a:r>
            <a:r>
              <a:rPr lang="en-US" b="1" dirty="0"/>
              <a:t>-E</a:t>
            </a:r>
            <a:r>
              <a:rPr lang="en-US" dirty="0"/>
              <a:t>) or a mobile container concept (</a:t>
            </a:r>
            <a:r>
              <a:rPr lang="en-US" b="1" dirty="0" err="1"/>
              <a:t>PowerBox</a:t>
            </a:r>
            <a:r>
              <a:rPr lang="en-US" b="1" dirty="0"/>
              <a:t>-C</a:t>
            </a:r>
            <a:r>
              <a:rPr lang="en-US" dirty="0"/>
              <a:t>)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E8BA8C0-179E-4050-811E-FCEC623F7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129" y="3372252"/>
            <a:ext cx="4577442" cy="188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Modular &amp; Expandable Construction suitable for any engine brand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Heat and soundproof sandwich panels for outer shell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Comfortable space around the engine for maintenance &amp; service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Integrated professional air venting system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Separate air-conditioned control room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Suitable for co-and trigeneration systems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Pre-engineered connection to gas train and transformer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E9C28B-433D-61F7-670D-BAF2E45A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18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A338C70-1B90-DEAE-0035-1EC6DC2D9853}"/>
              </a:ext>
            </a:extLst>
          </p:cNvPr>
          <p:cNvSpPr txBox="1"/>
          <p:nvPr/>
        </p:nvSpPr>
        <p:spPr>
          <a:xfrm>
            <a:off x="2472017" y="770439"/>
            <a:ext cx="61049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30ACEC"/>
                </a:solidFill>
                <a:cs typeface="Calibri" panose="020F0502020204030204" pitchFamily="34" charset="0"/>
              </a:rPr>
              <a:t>PowerBox</a:t>
            </a:r>
            <a:endParaRPr lang="en-US" sz="2800" b="1" dirty="0">
              <a:solidFill>
                <a:srgbClr val="30ACEC"/>
              </a:solidFill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The perfect housing for your Gen-Set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12E32F5-2EC4-9F2D-3A85-655D77B24785}"/>
              </a:ext>
            </a:extLst>
          </p:cNvPr>
          <p:cNvSpPr txBox="1"/>
          <p:nvPr/>
        </p:nvSpPr>
        <p:spPr>
          <a:xfrm>
            <a:off x="6131858" y="3372266"/>
            <a:ext cx="6019801" cy="2715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Sufficient door sizing for easy installation and exchange of engine and components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Pre-installed lighting, gas and smoke detector connected to engine safety chain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Oil station for easy and clean handling of fresh and used engine oil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Auxiliary panel for all plant components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Radiators for engine cooling designed for hot tropical countries (45  ̊C !!)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Separate V-Type radiator for low-temp and high-temp cycles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 dirty="0"/>
              <a:t>Free consultancy for engine ordering scope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1E3876C-BCA7-5BB7-7130-502E523BBCB3}"/>
              </a:ext>
            </a:extLst>
          </p:cNvPr>
          <p:cNvSpPr txBox="1"/>
          <p:nvPr/>
        </p:nvSpPr>
        <p:spPr>
          <a:xfrm>
            <a:off x="1618129" y="2948476"/>
            <a:ext cx="451372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/>
              <a:t>Advantages of the </a:t>
            </a:r>
            <a:r>
              <a:rPr lang="en-US" sz="1800" b="1" dirty="0" err="1"/>
              <a:t>PowerBox</a:t>
            </a:r>
            <a:r>
              <a:rPr lang="en-US" sz="1800" b="1" dirty="0"/>
              <a:t> concept: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92AA3-29E3-BA65-404F-30486935B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6454" y="1062614"/>
            <a:ext cx="3300299" cy="22614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1656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A82699-95B4-497E-8F8E-8E10191A9AA4}"/>
              </a:ext>
            </a:extLst>
          </p:cNvPr>
          <p:cNvSpPr txBox="1">
            <a:spLocks noChangeAspect="1"/>
          </p:cNvSpPr>
          <p:nvPr/>
        </p:nvSpPr>
        <p:spPr>
          <a:xfrm>
            <a:off x="1371089" y="786229"/>
            <a:ext cx="1054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0ACEC"/>
                </a:solidFill>
                <a:cs typeface="Calibri" panose="020F0502020204030204" pitchFamily="34" charset="0"/>
              </a:rPr>
              <a:t>PowerBox</a:t>
            </a:r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7A959-E646-4ABA-8A9F-95FE1E887EB5}"/>
              </a:ext>
            </a:extLst>
          </p:cNvPr>
          <p:cNvSpPr txBox="1">
            <a:spLocks noChangeAspect="1"/>
          </p:cNvSpPr>
          <p:nvPr/>
        </p:nvSpPr>
        <p:spPr>
          <a:xfrm>
            <a:off x="1766099" y="3429000"/>
            <a:ext cx="975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0ACEC"/>
                </a:solidFill>
                <a:cs typeface="Calibri" panose="020F0502020204030204" pitchFamily="34" charset="0"/>
              </a:rPr>
              <a:t>PowerBox</a:t>
            </a:r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-C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77BE3D-D227-DC67-AA62-31064D542722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640832" y="6492874"/>
            <a:ext cx="2445438" cy="1620000"/>
          </a:xfrm>
        </p:spPr>
        <p:txBody>
          <a:bodyPr/>
          <a:lstStyle/>
          <a:p>
            <a:fld id="{86FAE9F8-652F-4212-B010-47CC6103074F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1FC54B7-BD24-16C9-E8AF-AA339A4ACFDD}"/>
              </a:ext>
            </a:extLst>
          </p:cNvPr>
          <p:cNvGrpSpPr/>
          <p:nvPr/>
        </p:nvGrpSpPr>
        <p:grpSpPr>
          <a:xfrm>
            <a:off x="1476401" y="1476227"/>
            <a:ext cx="10164431" cy="1620000"/>
            <a:chOff x="1371089" y="1476227"/>
            <a:chExt cx="10164431" cy="162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FEE74E-33D8-4F82-B591-4EA4B491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089" y="1476227"/>
              <a:ext cx="2254067" cy="1620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BF37A1-FA7F-4965-8974-DF4CEA0B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156" y="1476227"/>
              <a:ext cx="2504321" cy="1620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3BA7A8-CDA5-4C83-9BE1-D15E0585D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477" y="1476227"/>
              <a:ext cx="2901722" cy="1620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7" name="Picture 16" descr="A picture containing sky, outdoor, building, dirt&#10;&#10;Description automatically generated">
              <a:extLst>
                <a:ext uri="{FF2B5EF4-FFF2-40B4-BE49-F238E27FC236}">
                  <a16:creationId xmlns:a16="http://schemas.microsoft.com/office/drawing/2014/main" id="{62C59188-49C4-658D-CD92-72646564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841" y="1476227"/>
              <a:ext cx="2516679" cy="1620000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AA51F4C-8737-256A-72D5-95419DE8B93F}"/>
              </a:ext>
            </a:extLst>
          </p:cNvPr>
          <p:cNvGrpSpPr/>
          <p:nvPr/>
        </p:nvGrpSpPr>
        <p:grpSpPr>
          <a:xfrm>
            <a:off x="1766099" y="4120686"/>
            <a:ext cx="9250627" cy="2160000"/>
            <a:chOff x="1720145" y="4120686"/>
            <a:chExt cx="9250627" cy="2160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B4C592-141F-473E-B88D-11178EB49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149" y="4120686"/>
              <a:ext cx="2110623" cy="2160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7243B5-D476-84A7-7991-15DBCE6CC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0145" y="4120686"/>
              <a:ext cx="2882749" cy="2160000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423E70E-E30E-26A3-3283-391DA6E49F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58" y="4212242"/>
            <a:ext cx="3818705" cy="205041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60561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3075858-B1C1-4127-A625-BF1DF65BD36B}"/>
              </a:ext>
            </a:extLst>
          </p:cNvPr>
          <p:cNvSpPr txBox="1"/>
          <p:nvPr/>
        </p:nvSpPr>
        <p:spPr>
          <a:xfrm>
            <a:off x="4108373" y="449658"/>
            <a:ext cx="3975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Creative Energy Solutions</a:t>
            </a:r>
          </a:p>
          <a:p>
            <a:pPr algn="ctr"/>
            <a:r>
              <a:rPr lang="en-US" sz="2800" b="1" dirty="0">
                <a:solidFill>
                  <a:srgbClr val="30AC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our Competence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E38F443-18FD-1552-5489-B2150A8D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EA6033-EB18-0BCE-F542-9BFB5DAF62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95" y="1634760"/>
            <a:ext cx="5462489" cy="47735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7776AC-5A9E-058E-3BCA-EFED9B6D5A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25" y="2782529"/>
            <a:ext cx="5121084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DA0A68-8321-4ECD-9C01-8CF416874D89}"/>
              </a:ext>
            </a:extLst>
          </p:cNvPr>
          <p:cNvSpPr txBox="1"/>
          <p:nvPr/>
        </p:nvSpPr>
        <p:spPr>
          <a:xfrm>
            <a:off x="2273477" y="547843"/>
            <a:ext cx="4607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Municipal Solid Waste (MSW)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9A194-1487-4ACA-8A2B-DEE317F6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33" y="946112"/>
            <a:ext cx="4140000" cy="28441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8A99F8F1-7C3D-4C1D-9026-F76098AAC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557" y="1523813"/>
            <a:ext cx="5969569" cy="461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/>
              <a:t>Retech Energy </a:t>
            </a:r>
            <a:r>
              <a:rPr lang="en-US" dirty="0"/>
              <a:t>provides technology for the sepa­ration and sorting of  Municipal Solid  Waste.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Non-combustible and non-biodegradable materials such as glass and metals are removed during the sorting process and can be sold for recycling purposes.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The organic fraction (OFMSW) </a:t>
            </a:r>
            <a:r>
              <a:rPr lang="en-US" dirty="0"/>
              <a:t>serves as an excellent feedstock for anaerobic digestion and the produced biogas will be utilized as a valuable fuel for heat and /or electricity generation.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RDF</a:t>
            </a:r>
            <a:r>
              <a:rPr lang="en-US" dirty="0"/>
              <a:t> is a fraction of MSW and consists largely of combustible components such as plastics, paper, rubber, textiles, wood and other waste, and is suitable as a boiler fuel or combined with other fossil fuels such as coal.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DB09DBF-71A2-68A5-86C0-3600E470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20</a:t>
            </a:fld>
            <a:endParaRPr lang="en-US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630A72EA-204E-7F54-57ED-F61A6C29BE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56" y="3742964"/>
            <a:ext cx="3888000" cy="28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4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228A569-686F-B59C-07D6-6664731C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21</a:t>
            </a:fld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417565-C7F0-4AA2-94E0-1B4D961975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2254" y="2230905"/>
            <a:ext cx="5873750" cy="2592107"/>
          </a:xfrm>
        </p:spPr>
        <p:txBody>
          <a:bodyPr anchor="t">
            <a:normAutofit/>
          </a:bodyPr>
          <a:lstStyle/>
          <a:p>
            <a:r>
              <a:rPr lang="en-US" sz="1800" dirty="0">
                <a:cs typeface="Calibri Light" panose="020F0302020204030204" pitchFamily="34" charset="0"/>
              </a:rPr>
              <a:t>Adding a filtration compartment to an activated sludge biological treatment</a:t>
            </a:r>
          </a:p>
          <a:p>
            <a:pPr marL="457200" indent="-457200">
              <a:buClr>
                <a:srgbClr val="40424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Calibri Light" panose="020F0302020204030204" pitchFamily="34" charset="0"/>
              </a:rPr>
              <a:t>Enhancing effluent quality</a:t>
            </a:r>
          </a:p>
          <a:p>
            <a:pPr marL="457200" indent="-457200">
              <a:buClr>
                <a:srgbClr val="40424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Calibri Light" panose="020F0302020204030204" pitchFamily="34" charset="0"/>
              </a:rPr>
              <a:t>Reducing total footprint of process </a:t>
            </a:r>
          </a:p>
          <a:p>
            <a:pPr marL="457200" indent="-457200">
              <a:buClr>
                <a:srgbClr val="40424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Calibri Light" panose="020F0302020204030204" pitchFamily="34" charset="0"/>
              </a:rPr>
              <a:t>Increased treatment capacity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4FA66AE-191C-4370-AEDB-A14EF79D3442}"/>
              </a:ext>
            </a:extLst>
          </p:cNvPr>
          <p:cNvSpPr/>
          <p:nvPr/>
        </p:nvSpPr>
        <p:spPr>
          <a:xfrm>
            <a:off x="2649071" y="340659"/>
            <a:ext cx="5638800" cy="45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495678"/>
                </a:solidFill>
              </a:rPr>
              <a:t>MBR technology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7DEECB7A-9396-2F48-B42B-DF13D69C1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45" y="2230905"/>
            <a:ext cx="4433373" cy="30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52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DAE0875-F4C3-8049-8A50-0C675AAE0846}"/>
              </a:ext>
            </a:extLst>
          </p:cNvPr>
          <p:cNvSpPr/>
          <p:nvPr/>
        </p:nvSpPr>
        <p:spPr>
          <a:xfrm>
            <a:off x="5074315" y="4301282"/>
            <a:ext cx="557354" cy="81787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21" name="Rechte verbindingslijn met pijl 226">
            <a:extLst>
              <a:ext uri="{FF2B5EF4-FFF2-40B4-BE49-F238E27FC236}">
                <a16:creationId xmlns:a16="http://schemas.microsoft.com/office/drawing/2014/main" id="{136CB0B3-1D84-9D4B-BC6D-A9CBEBCB7DBF}"/>
              </a:ext>
            </a:extLst>
          </p:cNvPr>
          <p:cNvCxnSpPr>
            <a:cxnSpLocks/>
          </p:cNvCxnSpPr>
          <p:nvPr/>
        </p:nvCxnSpPr>
        <p:spPr>
          <a:xfrm>
            <a:off x="11683080" y="2224854"/>
            <a:ext cx="0" cy="1971166"/>
          </a:xfrm>
          <a:prstGeom prst="straightConnector1">
            <a:avLst/>
          </a:prstGeom>
          <a:ln w="38100">
            <a:solidFill>
              <a:srgbClr val="75A3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CA5EDEC4-942F-4014-A0B6-8FBCF7A0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9" y="5365322"/>
            <a:ext cx="1316628" cy="4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D7DD6F-85DC-4196-95C3-EE705AD4D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131" y="5359905"/>
            <a:ext cx="922997" cy="4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2CC0DD-B9E9-41D7-8F8B-D3B816428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969" y="5365322"/>
            <a:ext cx="773688" cy="4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11F66C-1250-4968-ABB6-602ED245A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076" y="5312880"/>
            <a:ext cx="775628" cy="4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26D3023-1117-46B3-BDD2-75ECF4FB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296" y="3547352"/>
            <a:ext cx="1123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Pretreatment</a:t>
            </a:r>
            <a:endParaRPr lang="de-DE" altLang="de-DE" sz="1600" i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6" name="Rectangle 39">
            <a:extLst>
              <a:ext uri="{FF2B5EF4-FFF2-40B4-BE49-F238E27FC236}">
                <a16:creationId xmlns:a16="http://schemas.microsoft.com/office/drawing/2014/main" id="{D08A6D06-0ECA-4383-8302-2049FF7D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606" y="3545633"/>
            <a:ext cx="3162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Conventional</a:t>
            </a:r>
            <a:r>
              <a:rPr lang="de-DE" altLang="de-DE" sz="160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</a:t>
            </a:r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ctivated</a:t>
            </a:r>
            <a:r>
              <a:rPr lang="de-DE" altLang="de-DE" sz="160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sludge</a:t>
            </a:r>
            <a:r>
              <a:rPr lang="de-DE" altLang="de-DE" sz="160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reactor</a:t>
            </a:r>
            <a:endParaRPr lang="de-DE" altLang="de-DE" sz="1600" i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8" name="Line 46">
            <a:extLst>
              <a:ext uri="{FF2B5EF4-FFF2-40B4-BE49-F238E27FC236}">
                <a16:creationId xmlns:a16="http://schemas.microsoft.com/office/drawing/2014/main" id="{FD8FF7B9-1E37-43A0-8CDB-DCAFD9CC9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565" y="2260008"/>
            <a:ext cx="55845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id="{06E9D19D-384F-416A-BA73-1CF3DEB7C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1765" y="3497256"/>
            <a:ext cx="16278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</a:t>
            </a:r>
            <a:r>
              <a:rPr lang="de-DE" altLang="de-DE" sz="160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edimentation tank</a:t>
            </a:r>
          </a:p>
        </p:txBody>
      </p:sp>
      <p:sp>
        <p:nvSpPr>
          <p:cNvPr id="55" name="Line 54">
            <a:extLst>
              <a:ext uri="{FF2B5EF4-FFF2-40B4-BE49-F238E27FC236}">
                <a16:creationId xmlns:a16="http://schemas.microsoft.com/office/drawing/2014/main" id="{BBFDC600-6773-4D2D-A326-D18225B1C0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6738" y="2249585"/>
            <a:ext cx="1620377" cy="1660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FFC5F7E-6A7E-47ED-BBE7-610C62D96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9636" y="3422521"/>
            <a:ext cx="8462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i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Tertiary</a:t>
            </a:r>
            <a:r>
              <a:rPr lang="de-DE" altLang="de-DE" sz="1600" i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r>
              <a:rPr lang="de-DE" altLang="de-DE" sz="1600" i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treatment</a:t>
            </a:r>
            <a:endParaRPr lang="de-DE" altLang="de-DE" sz="1600" i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0" name="Line 62">
            <a:extLst>
              <a:ext uri="{FF2B5EF4-FFF2-40B4-BE49-F238E27FC236}">
                <a16:creationId xmlns:a16="http://schemas.microsoft.com/office/drawing/2014/main" id="{83149805-48F0-49D8-98C5-A11F3504E0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068" y="3098164"/>
            <a:ext cx="0" cy="1817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Line 73">
            <a:extLst>
              <a:ext uri="{FF2B5EF4-FFF2-40B4-BE49-F238E27FC236}">
                <a16:creationId xmlns:a16="http://schemas.microsoft.com/office/drawing/2014/main" id="{494380A3-B6DD-425B-BD3B-155FB7A01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588" y="4496890"/>
            <a:ext cx="55845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Line 74">
            <a:extLst>
              <a:ext uri="{FF2B5EF4-FFF2-40B4-BE49-F238E27FC236}">
                <a16:creationId xmlns:a16="http://schemas.microsoft.com/office/drawing/2014/main" id="{A6D07089-2F07-4851-BF88-1B4B4585DC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2854" y="4390405"/>
            <a:ext cx="651527" cy="81788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Line 75">
            <a:extLst>
              <a:ext uri="{FF2B5EF4-FFF2-40B4-BE49-F238E27FC236}">
                <a16:creationId xmlns:a16="http://schemas.microsoft.com/office/drawing/2014/main" id="{DC644977-1BDD-458C-AFD9-2A39A8FE80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5154" y="4390405"/>
            <a:ext cx="651527" cy="81788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Line 76">
            <a:extLst>
              <a:ext uri="{FF2B5EF4-FFF2-40B4-BE49-F238E27FC236}">
                <a16:creationId xmlns:a16="http://schemas.microsoft.com/office/drawing/2014/main" id="{BB51E309-C6B3-4FAD-88C3-08CE3C68BC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7456" y="4390405"/>
            <a:ext cx="651527" cy="81788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tangle 77">
            <a:extLst>
              <a:ext uri="{FF2B5EF4-FFF2-40B4-BE49-F238E27FC236}">
                <a16:creationId xmlns:a16="http://schemas.microsoft.com/office/drawing/2014/main" id="{36B7826B-EC5E-494D-9F24-40C87F82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054" y="5740752"/>
            <a:ext cx="1123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i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Pretreatment</a:t>
            </a:r>
            <a:endParaRPr lang="de-DE" altLang="de-DE" sz="1600" i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1" name="Rectangle 78">
            <a:extLst>
              <a:ext uri="{FF2B5EF4-FFF2-40B4-BE49-F238E27FC236}">
                <a16:creationId xmlns:a16="http://schemas.microsoft.com/office/drawing/2014/main" id="{461DE381-65E2-415A-9EE2-B00EA3754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424" y="5773021"/>
            <a:ext cx="23633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Membrane </a:t>
            </a:r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bioreactor</a:t>
            </a:r>
            <a:endParaRPr lang="de-DE" altLang="de-DE" sz="1600" i="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r>
              <a:rPr lang="de-DE" altLang="de-DE" sz="16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</a:t>
            </a:r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ubmerged</a:t>
            </a:r>
            <a:r>
              <a:rPr lang="de-DE" altLang="de-DE" sz="160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filtration</a:t>
            </a:r>
            <a:r>
              <a:rPr lang="de-DE" altLang="de-DE" sz="160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600" i="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section</a:t>
            </a:r>
            <a:endParaRPr lang="de-DE" altLang="de-DE" sz="1600" i="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3" name="Rectangle 85">
            <a:extLst>
              <a:ext uri="{FF2B5EF4-FFF2-40B4-BE49-F238E27FC236}">
                <a16:creationId xmlns:a16="http://schemas.microsoft.com/office/drawing/2014/main" id="{96FC5CAD-D40E-4665-B4E9-4D2C45FF3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196" y="4301282"/>
            <a:ext cx="1341085" cy="817879"/>
          </a:xfrm>
          <a:prstGeom prst="rect">
            <a:avLst/>
          </a:prstGeom>
          <a:solidFill>
            <a:schemeClr val="accent2"/>
          </a:solidFill>
          <a:ln w="19050">
            <a:solidFill>
              <a:srgbClr val="40424C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Line 86">
            <a:extLst>
              <a:ext uri="{FF2B5EF4-FFF2-40B4-BE49-F238E27FC236}">
                <a16:creationId xmlns:a16="http://schemas.microsoft.com/office/drawing/2014/main" id="{8C98D928-9DB0-463A-8B82-E5CC63137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3905" y="4301283"/>
            <a:ext cx="0" cy="81787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Line 87">
            <a:extLst>
              <a:ext uri="{FF2B5EF4-FFF2-40B4-BE49-F238E27FC236}">
                <a16:creationId xmlns:a16="http://schemas.microsoft.com/office/drawing/2014/main" id="{6898597A-4DD2-4941-9AD1-EDE659373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8380" y="4301283"/>
            <a:ext cx="0" cy="81787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Line 88">
            <a:extLst>
              <a:ext uri="{FF2B5EF4-FFF2-40B4-BE49-F238E27FC236}">
                <a16:creationId xmlns:a16="http://schemas.microsoft.com/office/drawing/2014/main" id="{D058AFD0-382C-4E33-96D1-7356C08B5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5877" y="4210407"/>
            <a:ext cx="0" cy="63612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Oval 89">
            <a:extLst>
              <a:ext uri="{FF2B5EF4-FFF2-40B4-BE49-F238E27FC236}">
                <a16:creationId xmlns:a16="http://schemas.microsoft.com/office/drawing/2014/main" id="{BF3BAED9-15A8-40E0-BCFF-DA31C41A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000" y="4755660"/>
            <a:ext cx="105879" cy="90876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val 90">
            <a:extLst>
              <a:ext uri="{FF2B5EF4-FFF2-40B4-BE49-F238E27FC236}">
                <a16:creationId xmlns:a16="http://schemas.microsoft.com/office/drawing/2014/main" id="{BA6B3DE3-10AD-44AD-8A92-0229EFA3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877" y="4755660"/>
            <a:ext cx="104298" cy="90876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Line 91">
            <a:extLst>
              <a:ext uri="{FF2B5EF4-FFF2-40B4-BE49-F238E27FC236}">
                <a16:creationId xmlns:a16="http://schemas.microsoft.com/office/drawing/2014/main" id="{F5474F3B-58BA-4496-811B-9A50282944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934" y="4210407"/>
            <a:ext cx="0" cy="63612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92">
            <a:extLst>
              <a:ext uri="{FF2B5EF4-FFF2-40B4-BE49-F238E27FC236}">
                <a16:creationId xmlns:a16="http://schemas.microsoft.com/office/drawing/2014/main" id="{86BE31BA-4D7A-4BC0-A81E-9B76974A0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055" y="4755660"/>
            <a:ext cx="105879" cy="90876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Oval 93">
            <a:extLst>
              <a:ext uri="{FF2B5EF4-FFF2-40B4-BE49-F238E27FC236}">
                <a16:creationId xmlns:a16="http://schemas.microsoft.com/office/drawing/2014/main" id="{303250D8-1D9F-4BBB-970F-E6EF97CA2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34" y="4755660"/>
            <a:ext cx="104298" cy="90876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32D2DD-057D-704F-8D8B-A7282EE41178}"/>
              </a:ext>
            </a:extLst>
          </p:cNvPr>
          <p:cNvGrpSpPr/>
          <p:nvPr/>
        </p:nvGrpSpPr>
        <p:grpSpPr>
          <a:xfrm>
            <a:off x="5278469" y="4500233"/>
            <a:ext cx="2866092" cy="1985553"/>
            <a:chOff x="3439578" y="4242794"/>
            <a:chExt cx="2866092" cy="1985553"/>
          </a:xfrm>
        </p:grpSpPr>
        <p:cxnSp>
          <p:nvCxnSpPr>
            <p:cNvPr id="242" name="Rechte verbindingslijn met pijl 241">
              <a:extLst>
                <a:ext uri="{FF2B5EF4-FFF2-40B4-BE49-F238E27FC236}">
                  <a16:creationId xmlns:a16="http://schemas.microsoft.com/office/drawing/2014/main" id="{B93028C2-8C53-42B1-A9D1-5582A7A0CC3B}"/>
                </a:ext>
              </a:extLst>
            </p:cNvPr>
            <p:cNvCxnSpPr/>
            <p:nvPr/>
          </p:nvCxnSpPr>
          <p:spPr>
            <a:xfrm>
              <a:off x="6305670" y="4242794"/>
              <a:ext cx="0" cy="1985553"/>
            </a:xfrm>
            <a:prstGeom prst="straightConnector1">
              <a:avLst/>
            </a:prstGeom>
            <a:ln w="38100">
              <a:solidFill>
                <a:srgbClr val="75A3C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96">
              <a:extLst>
                <a:ext uri="{FF2B5EF4-FFF2-40B4-BE49-F238E27FC236}">
                  <a16:creationId xmlns:a16="http://schemas.microsoft.com/office/drawing/2014/main" id="{4788B582-332C-4364-ABF3-6EC5B8755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578" y="4414988"/>
              <a:ext cx="151706" cy="35585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Line 97">
              <a:extLst>
                <a:ext uri="{FF2B5EF4-FFF2-40B4-BE49-F238E27FC236}">
                  <a16:creationId xmlns:a16="http://schemas.microsoft.com/office/drawing/2014/main" id="{25CD28E2-745E-4BF8-A37B-2B47584D7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8810" y="4414985"/>
              <a:ext cx="142473" cy="3558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Line 98">
              <a:extLst>
                <a:ext uri="{FF2B5EF4-FFF2-40B4-BE49-F238E27FC236}">
                  <a16:creationId xmlns:a16="http://schemas.microsoft.com/office/drawing/2014/main" id="{76740B0E-7620-4AC1-94F0-2E59E58D0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9578" y="4770847"/>
              <a:ext cx="0" cy="908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Line 99">
              <a:extLst>
                <a:ext uri="{FF2B5EF4-FFF2-40B4-BE49-F238E27FC236}">
                  <a16:creationId xmlns:a16="http://schemas.microsoft.com/office/drawing/2014/main" id="{E0C22169-C4CF-400D-9C49-4D6AFF658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1284" y="4770847"/>
              <a:ext cx="0" cy="908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Line 102">
            <a:extLst>
              <a:ext uri="{FF2B5EF4-FFF2-40B4-BE49-F238E27FC236}">
                <a16:creationId xmlns:a16="http://schemas.microsoft.com/office/drawing/2014/main" id="{D3ED2A16-D775-4FFE-A99F-D7C8B9A87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0850" y="4487700"/>
            <a:ext cx="867" cy="18903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DD2FE847-FAA5-4F28-9FC8-AF60A71C3D89}"/>
              </a:ext>
            </a:extLst>
          </p:cNvPr>
          <p:cNvGrpSpPr/>
          <p:nvPr/>
        </p:nvGrpSpPr>
        <p:grpSpPr>
          <a:xfrm>
            <a:off x="3685151" y="1948127"/>
            <a:ext cx="2519022" cy="908755"/>
            <a:chOff x="9531860" y="4141823"/>
            <a:chExt cx="2519022" cy="908755"/>
          </a:xfrm>
        </p:grpSpPr>
        <p:sp>
          <p:nvSpPr>
            <p:cNvPr id="159" name="Rectangle 85">
              <a:extLst>
                <a:ext uri="{FF2B5EF4-FFF2-40B4-BE49-F238E27FC236}">
                  <a16:creationId xmlns:a16="http://schemas.microsoft.com/office/drawing/2014/main" id="{4FEDDB77-B2B2-4AF6-8FF7-AEE4351FB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1860" y="4232698"/>
              <a:ext cx="2519022" cy="81787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Line 86">
              <a:extLst>
                <a:ext uri="{FF2B5EF4-FFF2-40B4-BE49-F238E27FC236}">
                  <a16:creationId xmlns:a16="http://schemas.microsoft.com/office/drawing/2014/main" id="{B0A27815-D009-4841-89EB-51BCE730E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49570" y="4232699"/>
              <a:ext cx="0" cy="8178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Line 87">
              <a:extLst>
                <a:ext uri="{FF2B5EF4-FFF2-40B4-BE49-F238E27FC236}">
                  <a16:creationId xmlns:a16="http://schemas.microsoft.com/office/drawing/2014/main" id="{C712BB21-F155-4878-93A8-1D3C8FB20D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64044" y="4232699"/>
              <a:ext cx="0" cy="8178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Line 88">
              <a:extLst>
                <a:ext uri="{FF2B5EF4-FFF2-40B4-BE49-F238E27FC236}">
                  <a16:creationId xmlns:a16="http://schemas.microsoft.com/office/drawing/2014/main" id="{61687E8D-9AE2-4AA2-BD63-31C9541F8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1542" y="4141823"/>
              <a:ext cx="0" cy="6361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Oval 89">
              <a:extLst>
                <a:ext uri="{FF2B5EF4-FFF2-40B4-BE49-F238E27FC236}">
                  <a16:creationId xmlns:a16="http://schemas.microsoft.com/office/drawing/2014/main" id="{7E45A74E-B38A-4F39-A945-A735A60A3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5664" y="4687076"/>
              <a:ext cx="105879" cy="90876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Oval 90">
              <a:extLst>
                <a:ext uri="{FF2B5EF4-FFF2-40B4-BE49-F238E27FC236}">
                  <a16:creationId xmlns:a16="http://schemas.microsoft.com/office/drawing/2014/main" id="{3A91CAAC-9859-4EAD-B88E-C1711D971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1542" y="4687076"/>
              <a:ext cx="104298" cy="90876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Line 91">
              <a:extLst>
                <a:ext uri="{FF2B5EF4-FFF2-40B4-BE49-F238E27FC236}">
                  <a16:creationId xmlns:a16="http://schemas.microsoft.com/office/drawing/2014/main" id="{1A308C00-ACEB-48D9-9636-3182623EB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7598" y="4141823"/>
              <a:ext cx="0" cy="6361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Oval 92">
              <a:extLst>
                <a:ext uri="{FF2B5EF4-FFF2-40B4-BE49-F238E27FC236}">
                  <a16:creationId xmlns:a16="http://schemas.microsoft.com/office/drawing/2014/main" id="{F1AABC8C-961A-44A9-BAD4-F3A2C14FC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1719" y="4687076"/>
              <a:ext cx="105879" cy="90876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Oval 93">
              <a:extLst>
                <a:ext uri="{FF2B5EF4-FFF2-40B4-BE49-F238E27FC236}">
                  <a16:creationId xmlns:a16="http://schemas.microsoft.com/office/drawing/2014/main" id="{ECC90E76-F8F9-445D-8780-C2A91A311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7598" y="4687076"/>
              <a:ext cx="104298" cy="90876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5" name="Line 46">
            <a:extLst>
              <a:ext uri="{FF2B5EF4-FFF2-40B4-BE49-F238E27FC236}">
                <a16:creationId xmlns:a16="http://schemas.microsoft.com/office/drawing/2014/main" id="{472B3144-85C8-4B46-B7D1-9298635B8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0470" y="2266190"/>
            <a:ext cx="55845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" name="Stroomdiagram: Verbindingslijn naar een andere pagina 185">
            <a:extLst>
              <a:ext uri="{FF2B5EF4-FFF2-40B4-BE49-F238E27FC236}">
                <a16:creationId xmlns:a16="http://schemas.microsoft.com/office/drawing/2014/main" id="{85D5B67A-19CC-46F4-830A-98E31B88074D}"/>
              </a:ext>
            </a:extLst>
          </p:cNvPr>
          <p:cNvSpPr/>
          <p:nvPr/>
        </p:nvSpPr>
        <p:spPr>
          <a:xfrm>
            <a:off x="6907983" y="2036348"/>
            <a:ext cx="3488664" cy="1057334"/>
          </a:xfrm>
          <a:prstGeom prst="flowChartOffpageConnector">
            <a:avLst/>
          </a:prstGeom>
          <a:solidFill>
            <a:srgbClr val="75A3C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6" name="Rechte verbindingslijn met pijl 195">
            <a:extLst>
              <a:ext uri="{FF2B5EF4-FFF2-40B4-BE49-F238E27FC236}">
                <a16:creationId xmlns:a16="http://schemas.microsoft.com/office/drawing/2014/main" id="{0BDB9344-02A0-48D4-A5BF-5D25245CACCC}"/>
              </a:ext>
            </a:extLst>
          </p:cNvPr>
          <p:cNvCxnSpPr>
            <a:cxnSpLocks/>
          </p:cNvCxnSpPr>
          <p:nvPr/>
        </p:nvCxnSpPr>
        <p:spPr>
          <a:xfrm>
            <a:off x="3399696" y="3275433"/>
            <a:ext cx="7062109" cy="323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Verbindingslijn: gebogen 211">
            <a:extLst>
              <a:ext uri="{FF2B5EF4-FFF2-40B4-BE49-F238E27FC236}">
                <a16:creationId xmlns:a16="http://schemas.microsoft.com/office/drawing/2014/main" id="{27C4C52B-4D51-4F9C-B687-2128B8A61FC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28678" y="2718961"/>
            <a:ext cx="827492" cy="285454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Rechte verbindingslijn 223">
            <a:extLst>
              <a:ext uri="{FF2B5EF4-FFF2-40B4-BE49-F238E27FC236}">
                <a16:creationId xmlns:a16="http://schemas.microsoft.com/office/drawing/2014/main" id="{2351EA72-AD78-4F72-BF73-262975CDF9B2}"/>
              </a:ext>
            </a:extLst>
          </p:cNvPr>
          <p:cNvCxnSpPr>
            <a:cxnSpLocks/>
          </p:cNvCxnSpPr>
          <p:nvPr/>
        </p:nvCxnSpPr>
        <p:spPr>
          <a:xfrm>
            <a:off x="6534697" y="2245103"/>
            <a:ext cx="0" cy="10581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" name="Line 54">
            <a:extLst>
              <a:ext uri="{FF2B5EF4-FFF2-40B4-BE49-F238E27FC236}">
                <a16:creationId xmlns:a16="http://schemas.microsoft.com/office/drawing/2014/main" id="{2B034273-F715-428D-B305-AF84C3A14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35817" y="2219992"/>
            <a:ext cx="57548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9" name="Line 46">
            <a:extLst>
              <a:ext uri="{FF2B5EF4-FFF2-40B4-BE49-F238E27FC236}">
                <a16:creationId xmlns:a16="http://schemas.microsoft.com/office/drawing/2014/main" id="{7AA3855F-5BE4-40AE-A1DB-3DE6146AE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8525" y="4496730"/>
            <a:ext cx="618101" cy="59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" name="Line 54">
            <a:extLst>
              <a:ext uri="{FF2B5EF4-FFF2-40B4-BE49-F238E27FC236}">
                <a16:creationId xmlns:a16="http://schemas.microsoft.com/office/drawing/2014/main" id="{61152040-3F00-472B-829B-07E2A06C6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7808" y="4500233"/>
            <a:ext cx="57548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1" name="Rechte verbindingslijn met pijl 240">
            <a:extLst>
              <a:ext uri="{FF2B5EF4-FFF2-40B4-BE49-F238E27FC236}">
                <a16:creationId xmlns:a16="http://schemas.microsoft.com/office/drawing/2014/main" id="{3B983571-7B0C-438A-8509-0648DE55002F}"/>
              </a:ext>
            </a:extLst>
          </p:cNvPr>
          <p:cNvCxnSpPr/>
          <p:nvPr/>
        </p:nvCxnSpPr>
        <p:spPr>
          <a:xfrm>
            <a:off x="6470850" y="4492427"/>
            <a:ext cx="0" cy="1985553"/>
          </a:xfrm>
          <a:prstGeom prst="straightConnector1">
            <a:avLst/>
          </a:prstGeom>
          <a:ln w="38100">
            <a:solidFill>
              <a:srgbClr val="75A3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Rechte verbindingslijn met pijl 242">
            <a:extLst>
              <a:ext uri="{FF2B5EF4-FFF2-40B4-BE49-F238E27FC236}">
                <a16:creationId xmlns:a16="http://schemas.microsoft.com/office/drawing/2014/main" id="{A34D4A5C-5D3F-4294-89DD-88062142B998}"/>
              </a:ext>
            </a:extLst>
          </p:cNvPr>
          <p:cNvCxnSpPr>
            <a:cxnSpLocks/>
          </p:cNvCxnSpPr>
          <p:nvPr/>
        </p:nvCxnSpPr>
        <p:spPr>
          <a:xfrm>
            <a:off x="3461169" y="5608469"/>
            <a:ext cx="275233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Verbindingslijn: gebogen 243">
            <a:extLst>
              <a:ext uri="{FF2B5EF4-FFF2-40B4-BE49-F238E27FC236}">
                <a16:creationId xmlns:a16="http://schemas.microsoft.com/office/drawing/2014/main" id="{2B60BC94-1BAD-405E-BEC6-550F942E08FC}"/>
              </a:ext>
            </a:extLst>
          </p:cNvPr>
          <p:cNvCxnSpPr/>
          <p:nvPr/>
        </p:nvCxnSpPr>
        <p:spPr>
          <a:xfrm rot="5400000" flipH="1" flipV="1">
            <a:off x="3190152" y="5051996"/>
            <a:ext cx="827491" cy="285456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Rechte verbindingslijn 244">
            <a:extLst>
              <a:ext uri="{FF2B5EF4-FFF2-40B4-BE49-F238E27FC236}">
                <a16:creationId xmlns:a16="http://schemas.microsoft.com/office/drawing/2014/main" id="{914ED723-C51B-4DA3-9246-547184471F14}"/>
              </a:ext>
            </a:extLst>
          </p:cNvPr>
          <p:cNvCxnSpPr>
            <a:cxnSpLocks/>
          </p:cNvCxnSpPr>
          <p:nvPr/>
        </p:nvCxnSpPr>
        <p:spPr>
          <a:xfrm>
            <a:off x="5904206" y="4496730"/>
            <a:ext cx="0" cy="11082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Rechte verbindingslijn met pijl 246">
            <a:extLst>
              <a:ext uri="{FF2B5EF4-FFF2-40B4-BE49-F238E27FC236}">
                <a16:creationId xmlns:a16="http://schemas.microsoft.com/office/drawing/2014/main" id="{FD70BC23-AA3D-483B-AAD3-53B023FAD3ED}"/>
              </a:ext>
            </a:extLst>
          </p:cNvPr>
          <p:cNvCxnSpPr>
            <a:cxnSpLocks/>
          </p:cNvCxnSpPr>
          <p:nvPr/>
        </p:nvCxnSpPr>
        <p:spPr>
          <a:xfrm flipV="1">
            <a:off x="5341084" y="4491453"/>
            <a:ext cx="1933634" cy="9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3" name="Tekstvak 252">
            <a:extLst>
              <a:ext uri="{FF2B5EF4-FFF2-40B4-BE49-F238E27FC236}">
                <a16:creationId xmlns:a16="http://schemas.microsoft.com/office/drawing/2014/main" id="{CF958139-C2D1-4D99-8ED4-5AB284E94BD1}"/>
              </a:ext>
            </a:extLst>
          </p:cNvPr>
          <p:cNvSpPr txBox="1"/>
          <p:nvPr/>
        </p:nvSpPr>
        <p:spPr>
          <a:xfrm>
            <a:off x="6454048" y="5613087"/>
            <a:ext cx="461665" cy="7786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>
                <a:solidFill>
                  <a:srgbClr val="75A3C6"/>
                </a:solidFill>
              </a:rPr>
              <a:t>Reuse</a:t>
            </a:r>
          </a:p>
        </p:txBody>
      </p:sp>
      <p:sp>
        <p:nvSpPr>
          <p:cNvPr id="254" name="Tekstvak 253">
            <a:extLst>
              <a:ext uri="{FF2B5EF4-FFF2-40B4-BE49-F238E27FC236}">
                <a16:creationId xmlns:a16="http://schemas.microsoft.com/office/drawing/2014/main" id="{7DEB4D94-BD33-453C-B21E-1EE01439D8A9}"/>
              </a:ext>
            </a:extLst>
          </p:cNvPr>
          <p:cNvSpPr txBox="1"/>
          <p:nvPr/>
        </p:nvSpPr>
        <p:spPr>
          <a:xfrm>
            <a:off x="8130339" y="5629898"/>
            <a:ext cx="461665" cy="7786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>
                <a:solidFill>
                  <a:srgbClr val="75A3C6"/>
                </a:solidFill>
              </a:rPr>
              <a:t>Reuse</a:t>
            </a:r>
          </a:p>
        </p:txBody>
      </p:sp>
      <p:sp>
        <p:nvSpPr>
          <p:cNvPr id="255" name="Rectangle 55">
            <a:extLst>
              <a:ext uri="{FF2B5EF4-FFF2-40B4-BE49-F238E27FC236}">
                <a16:creationId xmlns:a16="http://schemas.microsoft.com/office/drawing/2014/main" id="{BEE353ED-19A0-42DE-BEDD-F8546E2AA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319" y="5649909"/>
            <a:ext cx="8462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i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Tertiary</a:t>
            </a:r>
            <a:r>
              <a:rPr lang="de-DE" altLang="de-DE" sz="1600" i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r>
              <a:rPr lang="de-DE" altLang="de-DE" sz="1600" i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treatment</a:t>
            </a:r>
            <a:endParaRPr lang="de-DE" altLang="de-DE" sz="1600" i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5" name="Tekstvak 104">
            <a:extLst>
              <a:ext uri="{FF2B5EF4-FFF2-40B4-BE49-F238E27FC236}">
                <a16:creationId xmlns:a16="http://schemas.microsoft.com/office/drawing/2014/main" id="{CA26E3CC-032D-42CF-A7F4-C2F6DFCE9612}"/>
              </a:ext>
            </a:extLst>
          </p:cNvPr>
          <p:cNvSpPr txBox="1"/>
          <p:nvPr/>
        </p:nvSpPr>
        <p:spPr>
          <a:xfrm>
            <a:off x="11663021" y="3307770"/>
            <a:ext cx="461665" cy="7786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>
                <a:solidFill>
                  <a:srgbClr val="75A3C6"/>
                </a:solidFill>
              </a:rPr>
              <a:t>Reuse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905D47-6FCB-1B4E-934B-4E31AD2B98B0}"/>
              </a:ext>
            </a:extLst>
          </p:cNvPr>
          <p:cNvGrpSpPr/>
          <p:nvPr/>
        </p:nvGrpSpPr>
        <p:grpSpPr>
          <a:xfrm>
            <a:off x="2560249" y="2037572"/>
            <a:ext cx="560221" cy="458668"/>
            <a:chOff x="1541896" y="1780133"/>
            <a:chExt cx="560221" cy="458668"/>
          </a:xfrm>
        </p:grpSpPr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F1F03E24-B184-48A8-86C0-337C6D99428E}"/>
                </a:ext>
              </a:extLst>
            </p:cNvPr>
            <p:cNvGrpSpPr/>
            <p:nvPr/>
          </p:nvGrpSpPr>
          <p:grpSpPr>
            <a:xfrm>
              <a:off x="1543664" y="1781564"/>
              <a:ext cx="558453" cy="457237"/>
              <a:chOff x="1543664" y="1781564"/>
              <a:chExt cx="1489205" cy="817880"/>
            </a:xfrm>
          </p:grpSpPr>
          <p:grpSp>
            <p:nvGrpSpPr>
              <p:cNvPr id="47" name="Group 41">
                <a:extLst>
                  <a:ext uri="{FF2B5EF4-FFF2-40B4-BE49-F238E27FC236}">
                    <a16:creationId xmlns:a16="http://schemas.microsoft.com/office/drawing/2014/main" id="{62DBF467-DEAA-4D21-A334-3D994F12CB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3664" y="1781564"/>
                <a:ext cx="1489205" cy="817880"/>
                <a:chOff x="816" y="2400"/>
                <a:chExt cx="768" cy="384"/>
              </a:xfrm>
              <a:solidFill>
                <a:schemeClr val="accent5"/>
              </a:solidFill>
            </p:grpSpPr>
            <p:sp>
              <p:nvSpPr>
                <p:cNvPr id="113" name="Line 42">
                  <a:extLst>
                    <a:ext uri="{FF2B5EF4-FFF2-40B4-BE49-F238E27FC236}">
                      <a16:creationId xmlns:a16="http://schemas.microsoft.com/office/drawing/2014/main" id="{74FE07D5-8D10-47A8-9EFB-5C58FD3AC8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Line 43">
                  <a:extLst>
                    <a:ext uri="{FF2B5EF4-FFF2-40B4-BE49-F238E27FC236}">
                      <a16:creationId xmlns:a16="http://schemas.microsoft.com/office/drawing/2014/main" id="{79244B2F-1CA6-4559-A080-F93483487F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Line 44">
                  <a:extLst>
                    <a:ext uri="{FF2B5EF4-FFF2-40B4-BE49-F238E27FC236}">
                      <a16:creationId xmlns:a16="http://schemas.microsoft.com/office/drawing/2014/main" id="{37444B97-E165-4442-A87A-6F0AA55D4F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tangle 45">
                  <a:extLst>
                    <a:ext uri="{FF2B5EF4-FFF2-40B4-BE49-F238E27FC236}">
                      <a16:creationId xmlns:a16="http://schemas.microsoft.com/office/drawing/2014/main" id="{CD9E9483-A7E2-44C8-A890-3728AF82B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2400"/>
                  <a:ext cx="768" cy="384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 sz="24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9" name="Line 47">
                <a:extLst>
                  <a:ext uri="{FF2B5EF4-FFF2-40B4-BE49-F238E27FC236}">
                    <a16:creationId xmlns:a16="http://schemas.microsoft.com/office/drawing/2014/main" id="{451C6C42-E3B4-48E0-A3E2-B6288AE49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3664" y="1781564"/>
                <a:ext cx="651527" cy="81788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Line 48">
                <a:extLst>
                  <a:ext uri="{FF2B5EF4-FFF2-40B4-BE49-F238E27FC236}">
                    <a16:creationId xmlns:a16="http://schemas.microsoft.com/office/drawing/2014/main" id="{6E1E78A3-7173-4792-81B9-858E92C22A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5965" y="1781564"/>
                <a:ext cx="651527" cy="81788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Line 49">
                <a:extLst>
                  <a:ext uri="{FF2B5EF4-FFF2-40B4-BE49-F238E27FC236}">
                    <a16:creationId xmlns:a16="http://schemas.microsoft.com/office/drawing/2014/main" id="{A72237A3-DC93-42B6-9474-8BDF38CD3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8266" y="1781564"/>
                <a:ext cx="651527" cy="81788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8" name="Rectangle 45">
              <a:extLst>
                <a:ext uri="{FF2B5EF4-FFF2-40B4-BE49-F238E27FC236}">
                  <a16:creationId xmlns:a16="http://schemas.microsoft.com/office/drawing/2014/main" id="{E15B84E8-6105-3C42-83EE-03BEF11AB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896" y="1780133"/>
              <a:ext cx="558453" cy="4572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0C9F0E-59A9-704C-B8E1-098267DED947}"/>
              </a:ext>
            </a:extLst>
          </p:cNvPr>
          <p:cNvGrpSpPr/>
          <p:nvPr/>
        </p:nvGrpSpPr>
        <p:grpSpPr>
          <a:xfrm>
            <a:off x="10976498" y="2035490"/>
            <a:ext cx="559319" cy="457237"/>
            <a:chOff x="10302371" y="1778051"/>
            <a:chExt cx="559319" cy="457237"/>
          </a:xfrm>
        </p:grpSpPr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BD8AC4BA-B0E3-4759-9AB8-F6F76187BCE3}"/>
                </a:ext>
              </a:extLst>
            </p:cNvPr>
            <p:cNvGrpSpPr/>
            <p:nvPr/>
          </p:nvGrpSpPr>
          <p:grpSpPr>
            <a:xfrm>
              <a:off x="10303237" y="1778051"/>
              <a:ext cx="558453" cy="457237"/>
              <a:chOff x="1543664" y="1781564"/>
              <a:chExt cx="1489205" cy="817880"/>
            </a:xfrm>
            <a:solidFill>
              <a:srgbClr val="92D050"/>
            </a:solidFill>
          </p:grpSpPr>
          <p:grpSp>
            <p:nvGrpSpPr>
              <p:cNvPr id="202" name="Group 41">
                <a:extLst>
                  <a:ext uri="{FF2B5EF4-FFF2-40B4-BE49-F238E27FC236}">
                    <a16:creationId xmlns:a16="http://schemas.microsoft.com/office/drawing/2014/main" id="{C0E1DD27-036A-4B49-B2A7-DF3D00B025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3664" y="1781564"/>
                <a:ext cx="1489205" cy="817880"/>
                <a:chOff x="816" y="2400"/>
                <a:chExt cx="768" cy="384"/>
              </a:xfrm>
              <a:grpFill/>
            </p:grpSpPr>
            <p:sp>
              <p:nvSpPr>
                <p:cNvPr id="206" name="Line 42">
                  <a:extLst>
                    <a:ext uri="{FF2B5EF4-FFF2-40B4-BE49-F238E27FC236}">
                      <a16:creationId xmlns:a16="http://schemas.microsoft.com/office/drawing/2014/main" id="{D7814942-CAE7-4675-A52C-B892821601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Line 43">
                  <a:extLst>
                    <a:ext uri="{FF2B5EF4-FFF2-40B4-BE49-F238E27FC236}">
                      <a16:creationId xmlns:a16="http://schemas.microsoft.com/office/drawing/2014/main" id="{46183C70-A1DA-4028-8D66-9BFD2F30ED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Line 44">
                  <a:extLst>
                    <a:ext uri="{FF2B5EF4-FFF2-40B4-BE49-F238E27FC236}">
                      <a16:creationId xmlns:a16="http://schemas.microsoft.com/office/drawing/2014/main" id="{F62F27E8-825F-42F1-9ACA-0F827348B8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9" name="Rectangle 45">
                  <a:extLst>
                    <a:ext uri="{FF2B5EF4-FFF2-40B4-BE49-F238E27FC236}">
                      <a16:creationId xmlns:a16="http://schemas.microsoft.com/office/drawing/2014/main" id="{274D241F-A18B-4BA7-9994-4436085D3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2400"/>
                  <a:ext cx="768" cy="384"/>
                </a:xfrm>
                <a:prstGeom prst="rect">
                  <a:avLst/>
                </a:prstGeom>
                <a:solidFill>
                  <a:srgbClr val="40424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 sz="24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3" name="Line 47">
                <a:extLst>
                  <a:ext uri="{FF2B5EF4-FFF2-40B4-BE49-F238E27FC236}">
                    <a16:creationId xmlns:a16="http://schemas.microsoft.com/office/drawing/2014/main" id="{91470D43-8048-416F-BD1B-03D8AA65E9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3664" y="1781564"/>
                <a:ext cx="651527" cy="81788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Line 48">
                <a:extLst>
                  <a:ext uri="{FF2B5EF4-FFF2-40B4-BE49-F238E27FC236}">
                    <a16:creationId xmlns:a16="http://schemas.microsoft.com/office/drawing/2014/main" id="{53071D59-9E84-492E-9A82-18BDDCEEB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5965" y="1781564"/>
                <a:ext cx="651527" cy="81788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5" name="Line 49">
                <a:extLst>
                  <a:ext uri="{FF2B5EF4-FFF2-40B4-BE49-F238E27FC236}">
                    <a16:creationId xmlns:a16="http://schemas.microsoft.com/office/drawing/2014/main" id="{1C01BF05-3EA2-4D9E-9848-ECFE6001EE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8266" y="1781564"/>
                <a:ext cx="651527" cy="81788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9" name="Rectangle 45">
              <a:extLst>
                <a:ext uri="{FF2B5EF4-FFF2-40B4-BE49-F238E27FC236}">
                  <a16:creationId xmlns:a16="http://schemas.microsoft.com/office/drawing/2014/main" id="{F83E1400-30F2-5940-B49B-5A75911E8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371" y="1778051"/>
              <a:ext cx="558453" cy="4572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2" name="Line 54">
            <a:extLst>
              <a:ext uri="{FF2B5EF4-FFF2-40B4-BE49-F238E27FC236}">
                <a16:creationId xmlns:a16="http://schemas.microsoft.com/office/drawing/2014/main" id="{7DEF0D0C-5D49-9A46-AB45-055B8EDD0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03733" y="2220395"/>
            <a:ext cx="57548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2E7638B-2D98-9F47-9072-58B4B59CB746}"/>
              </a:ext>
            </a:extLst>
          </p:cNvPr>
          <p:cNvGrpSpPr/>
          <p:nvPr/>
        </p:nvGrpSpPr>
        <p:grpSpPr>
          <a:xfrm>
            <a:off x="7283950" y="4263808"/>
            <a:ext cx="559319" cy="457237"/>
            <a:chOff x="10302371" y="1778051"/>
            <a:chExt cx="559319" cy="457237"/>
          </a:xfrm>
        </p:grpSpPr>
        <p:grpSp>
          <p:nvGrpSpPr>
            <p:cNvPr id="135" name="Groep 200">
              <a:extLst>
                <a:ext uri="{FF2B5EF4-FFF2-40B4-BE49-F238E27FC236}">
                  <a16:creationId xmlns:a16="http://schemas.microsoft.com/office/drawing/2014/main" id="{272FCAB5-2F10-6248-9ACD-159D87648619}"/>
                </a:ext>
              </a:extLst>
            </p:cNvPr>
            <p:cNvGrpSpPr/>
            <p:nvPr/>
          </p:nvGrpSpPr>
          <p:grpSpPr>
            <a:xfrm>
              <a:off x="10303237" y="1778051"/>
              <a:ext cx="558453" cy="457237"/>
              <a:chOff x="1543664" y="1781564"/>
              <a:chExt cx="1489205" cy="817880"/>
            </a:xfrm>
            <a:solidFill>
              <a:srgbClr val="92D050"/>
            </a:solidFill>
          </p:grpSpPr>
          <p:grpSp>
            <p:nvGrpSpPr>
              <p:cNvPr id="137" name="Group 41">
                <a:extLst>
                  <a:ext uri="{FF2B5EF4-FFF2-40B4-BE49-F238E27FC236}">
                    <a16:creationId xmlns:a16="http://schemas.microsoft.com/office/drawing/2014/main" id="{6F8C066D-BC3D-A943-B40A-B4D89D507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3664" y="1781564"/>
                <a:ext cx="1489205" cy="817880"/>
                <a:chOff x="816" y="2400"/>
                <a:chExt cx="768" cy="384"/>
              </a:xfrm>
              <a:grpFill/>
            </p:grpSpPr>
            <p:sp>
              <p:nvSpPr>
                <p:cNvPr id="141" name="Line 42">
                  <a:extLst>
                    <a:ext uri="{FF2B5EF4-FFF2-40B4-BE49-F238E27FC236}">
                      <a16:creationId xmlns:a16="http://schemas.microsoft.com/office/drawing/2014/main" id="{9E4D92BA-5C83-514A-95A3-44A40E2384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Line 43">
                  <a:extLst>
                    <a:ext uri="{FF2B5EF4-FFF2-40B4-BE49-F238E27FC236}">
                      <a16:creationId xmlns:a16="http://schemas.microsoft.com/office/drawing/2014/main" id="{EAA29115-C4EC-5B42-B9E6-5608C8D77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Line 44">
                  <a:extLst>
                    <a:ext uri="{FF2B5EF4-FFF2-40B4-BE49-F238E27FC236}">
                      <a16:creationId xmlns:a16="http://schemas.microsoft.com/office/drawing/2014/main" id="{37ABE265-FFDA-BA44-A3A9-4F7188DAA5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2448"/>
                  <a:ext cx="288" cy="28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Rectangle 45">
                  <a:extLst>
                    <a:ext uri="{FF2B5EF4-FFF2-40B4-BE49-F238E27FC236}">
                      <a16:creationId xmlns:a16="http://schemas.microsoft.com/office/drawing/2014/main" id="{7165D8CC-31C0-FA4F-B840-2406DB6312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2400"/>
                  <a:ext cx="768" cy="384"/>
                </a:xfrm>
                <a:prstGeom prst="rect">
                  <a:avLst/>
                </a:prstGeom>
                <a:solidFill>
                  <a:srgbClr val="40424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 sz="24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Line 47">
                <a:extLst>
                  <a:ext uri="{FF2B5EF4-FFF2-40B4-BE49-F238E27FC236}">
                    <a16:creationId xmlns:a16="http://schemas.microsoft.com/office/drawing/2014/main" id="{5EEA25B2-DA87-4B44-A88B-F17671FDC6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3664" y="1781564"/>
                <a:ext cx="651527" cy="81788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Line 48">
                <a:extLst>
                  <a:ext uri="{FF2B5EF4-FFF2-40B4-BE49-F238E27FC236}">
                    <a16:creationId xmlns:a16="http://schemas.microsoft.com/office/drawing/2014/main" id="{63A7291C-484F-E045-A368-E05FC83A1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5965" y="1781564"/>
                <a:ext cx="651527" cy="81788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Line 49">
                <a:extLst>
                  <a:ext uri="{FF2B5EF4-FFF2-40B4-BE49-F238E27FC236}">
                    <a16:creationId xmlns:a16="http://schemas.microsoft.com/office/drawing/2014/main" id="{DBC3D2E3-4695-EB44-BB4A-53BAD464E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8266" y="1781564"/>
                <a:ext cx="651527" cy="81788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6" name="Rectangle 45">
              <a:extLst>
                <a:ext uri="{FF2B5EF4-FFF2-40B4-BE49-F238E27FC236}">
                  <a16:creationId xmlns:a16="http://schemas.microsoft.com/office/drawing/2014/main" id="{226C6E38-BFB6-D34F-9C4C-A3B92D6BA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371" y="1778051"/>
              <a:ext cx="558453" cy="4572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8855BB-D8C6-DB4C-9049-61B631B5CFCE}"/>
              </a:ext>
            </a:extLst>
          </p:cNvPr>
          <p:cNvCxnSpPr>
            <a:cxnSpLocks/>
          </p:cNvCxnSpPr>
          <p:nvPr/>
        </p:nvCxnSpPr>
        <p:spPr>
          <a:xfrm>
            <a:off x="5074315" y="4311244"/>
            <a:ext cx="0" cy="802800"/>
          </a:xfrm>
          <a:prstGeom prst="line">
            <a:avLst/>
          </a:prstGeom>
          <a:ln w="9525">
            <a:solidFill>
              <a:srgbClr val="B1DB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Line 100">
            <a:extLst>
              <a:ext uri="{FF2B5EF4-FFF2-40B4-BE49-F238E27FC236}">
                <a16:creationId xmlns:a16="http://schemas.microsoft.com/office/drawing/2014/main" id="{15AA556E-A408-4B04-A4B4-69006F05D7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0697" y="4307556"/>
            <a:ext cx="0" cy="817879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CE95E16-262C-6249-AD8A-053D8F81B3AD}"/>
              </a:ext>
            </a:extLst>
          </p:cNvPr>
          <p:cNvGrpSpPr/>
          <p:nvPr/>
        </p:nvGrpSpPr>
        <p:grpSpPr>
          <a:xfrm>
            <a:off x="2598053" y="4262377"/>
            <a:ext cx="560221" cy="458668"/>
            <a:chOff x="1541896" y="1780133"/>
            <a:chExt cx="560221" cy="458668"/>
          </a:xfrm>
        </p:grpSpPr>
        <p:grpSp>
          <p:nvGrpSpPr>
            <p:cNvPr id="172" name="Groep 119">
              <a:extLst>
                <a:ext uri="{FF2B5EF4-FFF2-40B4-BE49-F238E27FC236}">
                  <a16:creationId xmlns:a16="http://schemas.microsoft.com/office/drawing/2014/main" id="{10386A4E-1673-3341-B4AA-EC93013FB12A}"/>
                </a:ext>
              </a:extLst>
            </p:cNvPr>
            <p:cNvGrpSpPr/>
            <p:nvPr/>
          </p:nvGrpSpPr>
          <p:grpSpPr>
            <a:xfrm>
              <a:off x="1543664" y="1781564"/>
              <a:ext cx="558453" cy="457237"/>
              <a:chOff x="1543664" y="1781564"/>
              <a:chExt cx="1489205" cy="817880"/>
            </a:xfrm>
          </p:grpSpPr>
          <p:grpSp>
            <p:nvGrpSpPr>
              <p:cNvPr id="174" name="Group 41">
                <a:extLst>
                  <a:ext uri="{FF2B5EF4-FFF2-40B4-BE49-F238E27FC236}">
                    <a16:creationId xmlns:a16="http://schemas.microsoft.com/office/drawing/2014/main" id="{AE76B6F8-9D2A-8B4C-8191-B2C3409F90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3664" y="1781564"/>
                <a:ext cx="1489205" cy="817880"/>
                <a:chOff x="816" y="2400"/>
                <a:chExt cx="768" cy="384"/>
              </a:xfrm>
              <a:solidFill>
                <a:schemeClr val="accent5"/>
              </a:solidFill>
            </p:grpSpPr>
            <p:sp>
              <p:nvSpPr>
                <p:cNvPr id="179" name="Line 42">
                  <a:extLst>
                    <a:ext uri="{FF2B5EF4-FFF2-40B4-BE49-F238E27FC236}">
                      <a16:creationId xmlns:a16="http://schemas.microsoft.com/office/drawing/2014/main" id="{9098CB4C-3F46-234A-AAAD-50EFF98398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2448"/>
                  <a:ext cx="288" cy="288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0" name="Line 43">
                  <a:extLst>
                    <a:ext uri="{FF2B5EF4-FFF2-40B4-BE49-F238E27FC236}">
                      <a16:creationId xmlns:a16="http://schemas.microsoft.com/office/drawing/2014/main" id="{4F833919-CCCE-6F47-999F-CEB2795D3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2448"/>
                  <a:ext cx="288" cy="288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1" name="Line 44">
                  <a:extLst>
                    <a:ext uri="{FF2B5EF4-FFF2-40B4-BE49-F238E27FC236}">
                      <a16:creationId xmlns:a16="http://schemas.microsoft.com/office/drawing/2014/main" id="{5857C856-17DE-9F4C-9693-D7A2FDF76D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2448"/>
                  <a:ext cx="288" cy="288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Rectangle 45">
                  <a:extLst>
                    <a:ext uri="{FF2B5EF4-FFF2-40B4-BE49-F238E27FC236}">
                      <a16:creationId xmlns:a16="http://schemas.microsoft.com/office/drawing/2014/main" id="{29DDF80E-7F9B-6441-8CA1-30E784E5B6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" y="2400"/>
                  <a:ext cx="768" cy="384"/>
                </a:xfrm>
                <a:prstGeom prst="rect">
                  <a:avLst/>
                </a:prstGeom>
                <a:solidFill>
                  <a:schemeClr val="accent4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 sz="24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6" name="Line 47">
                <a:extLst>
                  <a:ext uri="{FF2B5EF4-FFF2-40B4-BE49-F238E27FC236}">
                    <a16:creationId xmlns:a16="http://schemas.microsoft.com/office/drawing/2014/main" id="{E8EA5969-0778-0C44-81FD-4EBBA535E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3664" y="1781564"/>
                <a:ext cx="651527" cy="81788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7" name="Line 48">
                <a:extLst>
                  <a:ext uri="{FF2B5EF4-FFF2-40B4-BE49-F238E27FC236}">
                    <a16:creationId xmlns:a16="http://schemas.microsoft.com/office/drawing/2014/main" id="{449F1893-D3A9-934F-91F6-4AEBBA9CB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5965" y="1781564"/>
                <a:ext cx="651527" cy="81788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Line 49">
                <a:extLst>
                  <a:ext uri="{FF2B5EF4-FFF2-40B4-BE49-F238E27FC236}">
                    <a16:creationId xmlns:a16="http://schemas.microsoft.com/office/drawing/2014/main" id="{6AB5EA54-3C96-2641-AA41-9A86EA9D3D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8266" y="1781564"/>
                <a:ext cx="651527" cy="81788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3" name="Rectangle 45">
              <a:extLst>
                <a:ext uri="{FF2B5EF4-FFF2-40B4-BE49-F238E27FC236}">
                  <a16:creationId xmlns:a16="http://schemas.microsoft.com/office/drawing/2014/main" id="{B463D113-91E0-284D-B4DD-932530912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896" y="1780133"/>
              <a:ext cx="558453" cy="4572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3" name="Rectangle 78">
            <a:extLst>
              <a:ext uri="{FF2B5EF4-FFF2-40B4-BE49-F238E27FC236}">
                <a16:creationId xmlns:a16="http://schemas.microsoft.com/office/drawing/2014/main" id="{DE156CA3-94DD-4E94-974C-33796F28A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47" y="4011354"/>
            <a:ext cx="876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B050"/>
                </a:solidFill>
                <a:latin typeface="+mn-lt"/>
                <a:cs typeface="Calibri" panose="020F0502020204030204" pitchFamily="34" charset="0"/>
              </a:rPr>
              <a:t>Log </a:t>
            </a:r>
            <a:r>
              <a:rPr lang="de-DE" altLang="de-DE" sz="1200" dirty="0" err="1">
                <a:solidFill>
                  <a:srgbClr val="00B050"/>
                </a:solidFill>
                <a:latin typeface="+mn-lt"/>
                <a:cs typeface="Calibri" panose="020F0502020204030204" pitchFamily="34" charset="0"/>
              </a:rPr>
              <a:t>removal</a:t>
            </a:r>
            <a:r>
              <a:rPr lang="de-DE" altLang="de-DE" sz="1200" dirty="0">
                <a:solidFill>
                  <a:srgbClr val="00B05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200" dirty="0" err="1">
                <a:solidFill>
                  <a:srgbClr val="00B05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DE" altLang="de-DE" sz="1200" dirty="0">
                <a:solidFill>
                  <a:srgbClr val="00B05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200" dirty="0" err="1">
                <a:solidFill>
                  <a:srgbClr val="00B050"/>
                </a:solidFill>
                <a:latin typeface="+mn-lt"/>
                <a:cs typeface="Calibri" panose="020F0502020204030204" pitchFamily="34" charset="0"/>
              </a:rPr>
              <a:t>bacteria</a:t>
            </a:r>
            <a:endParaRPr lang="de-DE" altLang="de-DE" sz="1200" i="0" dirty="0">
              <a:solidFill>
                <a:srgbClr val="00B05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4" name="Rectangle 50">
            <a:extLst>
              <a:ext uri="{FF2B5EF4-FFF2-40B4-BE49-F238E27FC236}">
                <a16:creationId xmlns:a16="http://schemas.microsoft.com/office/drawing/2014/main" id="{1C4356AA-78BC-4C1B-977D-93DB821B9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094" y="1573368"/>
            <a:ext cx="980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No</a:t>
            </a:r>
            <a:r>
              <a:rPr lang="de-DE" altLang="de-DE" sz="12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log </a:t>
            </a:r>
            <a:r>
              <a:rPr lang="de-DE" altLang="de-DE" sz="1200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removal</a:t>
            </a:r>
            <a:r>
              <a:rPr lang="de-DE" altLang="de-DE" sz="12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200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DE" altLang="de-DE" sz="12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altLang="de-DE" sz="1200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bacteria</a:t>
            </a:r>
            <a:endParaRPr lang="de-DE" altLang="de-DE" sz="1200" i="0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5EC2A42-AB62-85B9-9F2A-D34F58E7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22</a:t>
            </a:fld>
            <a:endParaRPr lang="en-US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721F2E3A-E3EA-43CE-ACCE-799384BA9C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63404" y="875264"/>
            <a:ext cx="7948947" cy="545075"/>
          </a:xfrm>
        </p:spPr>
        <p:txBody>
          <a:bodyPr>
            <a:normAutofit/>
          </a:bodyPr>
          <a:lstStyle/>
          <a:p>
            <a:pPr algn="ctr"/>
            <a:r>
              <a:rPr lang="nl-NL" sz="2800" b="1" dirty="0">
                <a:solidFill>
                  <a:srgbClr val="30ACEC"/>
                </a:solidFill>
                <a:latin typeface="+mn-lt"/>
                <a:ea typeface="+mn-ea"/>
                <a:cs typeface="Calibri" panose="020F0502020204030204" pitchFamily="34" charset="0"/>
              </a:rPr>
              <a:t>MBR technology versus conventional method</a:t>
            </a:r>
            <a:endParaRPr lang="en-BE" sz="2800" b="1" dirty="0">
              <a:solidFill>
                <a:srgbClr val="30ACEC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9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35CB-3FF7-4A20-934E-233B7DB66719}"/>
              </a:ext>
            </a:extLst>
          </p:cNvPr>
          <p:cNvSpPr txBox="1"/>
          <p:nvPr/>
        </p:nvSpPr>
        <p:spPr>
          <a:xfrm>
            <a:off x="5632447" y="319079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3175" cmpd="sng">
                  <a:noFill/>
                </a:ln>
                <a:solidFill>
                  <a:srgbClr val="30ACEC"/>
                </a:solidFill>
                <a:cs typeface="Calibri" panose="020F0502020204030204" pitchFamily="34" charset="0"/>
              </a:rPr>
              <a:t>Exhibitions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863F1-8FA6-4A8A-B2B4-09F406B63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98" y="1134989"/>
            <a:ext cx="3335072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3E457-F501-4907-900B-A0681E10E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36" y="1127927"/>
            <a:ext cx="3274258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3E7A95-EB35-4AD5-938E-D03940F3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94" y="1134989"/>
            <a:ext cx="3327523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A7AA2-9CDE-4371-964E-852DEB5D9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98" y="3647927"/>
            <a:ext cx="3360000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24DAD-902E-4AFF-92F9-AF9A73D23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81" y="3662051"/>
            <a:ext cx="3353967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93164-95EA-4744-B0B0-3723F5BA6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17" y="3662051"/>
            <a:ext cx="3304000" cy="252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F15FCE-BC90-EDD4-8F0C-6EA8E381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4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423CD7-CDF7-4EBE-B092-139D6D8476B4}"/>
              </a:ext>
            </a:extLst>
          </p:cNvPr>
          <p:cNvSpPr txBox="1"/>
          <p:nvPr/>
        </p:nvSpPr>
        <p:spPr>
          <a:xfrm>
            <a:off x="5468684" y="303883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3175" cmpd="sng">
                  <a:noFill/>
                </a:ln>
                <a:solidFill>
                  <a:srgbClr val="30ACEC"/>
                </a:solidFill>
                <a:cs typeface="Calibri" panose="020F0502020204030204" pitchFamily="34" charset="0"/>
              </a:rPr>
              <a:t>Exhibitions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5E1A340-2A55-A419-B133-A0B3E43389B9}"/>
              </a:ext>
            </a:extLst>
          </p:cNvPr>
          <p:cNvGrpSpPr/>
          <p:nvPr/>
        </p:nvGrpSpPr>
        <p:grpSpPr>
          <a:xfrm>
            <a:off x="3842181" y="4108022"/>
            <a:ext cx="5204405" cy="1965026"/>
            <a:chOff x="3856512" y="1368578"/>
            <a:chExt cx="5204405" cy="19650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742504-055B-40ED-BF4E-0A251B019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512" y="1371604"/>
              <a:ext cx="2611336" cy="1962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AABDE5-EEFC-44A3-813C-14D6680BD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367" y="1368578"/>
              <a:ext cx="2586550" cy="1962000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907EB45-2F1A-AF8A-1293-F0A24C38D969}"/>
              </a:ext>
            </a:extLst>
          </p:cNvPr>
          <p:cNvGrpSpPr/>
          <p:nvPr/>
        </p:nvGrpSpPr>
        <p:grpSpPr>
          <a:xfrm>
            <a:off x="1282757" y="2072542"/>
            <a:ext cx="10420706" cy="1965026"/>
            <a:chOff x="1255281" y="3663349"/>
            <a:chExt cx="10420706" cy="19650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EB051E-3A97-405D-8109-8F6B3A0D2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281" y="3663349"/>
              <a:ext cx="2645590" cy="1962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D11B92-E5A7-4844-A9FD-B091DF047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338" y="3666375"/>
              <a:ext cx="2553377" cy="1962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D5B98-2BDC-4995-8333-1ADAD636F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182" y="3666373"/>
              <a:ext cx="2623850" cy="1962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D52EAC-8791-472B-9D18-AE82418D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032" y="3666373"/>
              <a:ext cx="2588955" cy="1962000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9F2A48-1BB1-D75B-1362-91DF19E18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5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1399C-54F2-45AB-872C-BDF1A0E41309}"/>
              </a:ext>
            </a:extLst>
          </p:cNvPr>
          <p:cNvSpPr txBox="1"/>
          <p:nvPr/>
        </p:nvSpPr>
        <p:spPr>
          <a:xfrm>
            <a:off x="1670070" y="893494"/>
            <a:ext cx="9955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3175" cmpd="sng">
                  <a:noFill/>
                </a:ln>
                <a:solidFill>
                  <a:srgbClr val="30ACEC"/>
                </a:solidFill>
                <a:cs typeface="Calibri" panose="020F0502020204030204" pitchFamily="34" charset="0"/>
              </a:rPr>
              <a:t>Oversea’s</a:t>
            </a:r>
            <a:r>
              <a:rPr lang="en-US" sz="2800" b="1" dirty="0">
                <a:ln w="3175" cmpd="sng">
                  <a:noFill/>
                </a:ln>
                <a:solidFill>
                  <a:srgbClr val="30ACEC"/>
                </a:solidFill>
                <a:cs typeface="Calibri" panose="020F0502020204030204" pitchFamily="34" charset="0"/>
              </a:rPr>
              <a:t> Site Trips with Clients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8915074-F46E-3793-B52F-B4E6B07DE1F8}"/>
              </a:ext>
            </a:extLst>
          </p:cNvPr>
          <p:cNvGrpSpPr/>
          <p:nvPr/>
        </p:nvGrpSpPr>
        <p:grpSpPr>
          <a:xfrm>
            <a:off x="1670069" y="1467209"/>
            <a:ext cx="9901065" cy="4731048"/>
            <a:chOff x="1670069" y="1467209"/>
            <a:chExt cx="9901065" cy="47310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5D6FAB-4A87-4056-AC15-D6B07FC42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259" y="3966257"/>
              <a:ext cx="3319864" cy="2232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7F6110-515F-45B0-AA85-57BF7FD2D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123" y="3966257"/>
              <a:ext cx="2945233" cy="2232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B93000-1C01-4F19-AD82-56382BF4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356" y="3931615"/>
              <a:ext cx="2920690" cy="2232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6CB0B9-A926-46D0-A042-C0A3B84B7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069" y="1467209"/>
              <a:ext cx="3347320" cy="2520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FC467B-9B6F-4B53-92E2-2278A0D2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515" y="1467209"/>
              <a:ext cx="3256841" cy="2520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03608B-9E76-4778-ABAC-7B3A34C62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574" y="1467209"/>
              <a:ext cx="3344560" cy="2520000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B59C84-3E47-7BBD-F134-2155BE8A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extLst>
              <a:ext uri="{FF2B5EF4-FFF2-40B4-BE49-F238E27FC236}">
                <a16:creationId xmlns:a16="http://schemas.microsoft.com/office/drawing/2014/main" id="{F4181A79-2AD2-4663-BC92-6487F81B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656" y="824546"/>
            <a:ext cx="5986463" cy="375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n w="3175" cmpd="sng">
                  <a:noFill/>
                </a:ln>
                <a:solidFill>
                  <a:srgbClr val="30ACEC"/>
                </a:solidFill>
                <a:cs typeface="Calibri" panose="020F0502020204030204" pitchFamily="34" charset="0"/>
              </a:rPr>
              <a:t>How to find us…</a:t>
            </a: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/>
              <a:t>Retech</a:t>
            </a:r>
            <a:r>
              <a:rPr lang="en-US" sz="2400" b="1" dirty="0"/>
              <a:t> Energy Co., Ltd.</a:t>
            </a: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/>
              <a:t>2/22 </a:t>
            </a:r>
            <a:r>
              <a:rPr lang="en-US" sz="1600" dirty="0" err="1"/>
              <a:t>Iyara</a:t>
            </a:r>
            <a:r>
              <a:rPr lang="en-US" sz="1600" dirty="0"/>
              <a:t> Tower, 7</a:t>
            </a:r>
            <a:r>
              <a:rPr lang="en-US" sz="1600" baseline="30000" dirty="0"/>
              <a:t>th</a:t>
            </a:r>
            <a:r>
              <a:rPr lang="en-US" sz="1600" dirty="0"/>
              <a:t> floor, Chan Rd. </a:t>
            </a:r>
            <a:r>
              <a:rPr lang="en-US" sz="1600" dirty="0" err="1"/>
              <a:t>Soi</a:t>
            </a:r>
            <a:r>
              <a:rPr lang="en-US" sz="1600" dirty="0"/>
              <a:t> 2, </a:t>
            </a:r>
            <a:r>
              <a:rPr lang="en-US" sz="1600" dirty="0" err="1"/>
              <a:t>Thungwatdorn</a:t>
            </a:r>
            <a:r>
              <a:rPr lang="en-US" sz="1600" dirty="0"/>
              <a:t>, Sathorn, Bangkok 10120</a:t>
            </a: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000" b="1" dirty="0"/>
              <a:t>บริษัท รีเทค เอ็นเนอร์ยี่ จำกัด</a:t>
            </a: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000" dirty="0"/>
              <a:t>2/22 อาคารไอยรา ชั้น 7</a:t>
            </a:r>
            <a:r>
              <a:rPr lang="en-US" sz="2000" dirty="0"/>
              <a:t>, </a:t>
            </a:r>
            <a:r>
              <a:rPr lang="th-TH" sz="2000" dirty="0"/>
              <a:t>ถนนจันทน์ ซอย 2</a:t>
            </a:r>
            <a:r>
              <a:rPr lang="en-US" sz="2000" dirty="0"/>
              <a:t>, </a:t>
            </a:r>
            <a:r>
              <a:rPr lang="th-TH" sz="2000" dirty="0"/>
              <a:t>แขวงทุ่งวัดดอน</a:t>
            </a:r>
            <a:r>
              <a:rPr lang="en-US" sz="2000" dirty="0"/>
              <a:t>, </a:t>
            </a: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000" dirty="0"/>
              <a:t>เขตสาทร</a:t>
            </a:r>
            <a:r>
              <a:rPr lang="en-US" sz="2000" dirty="0"/>
              <a:t>, </a:t>
            </a:r>
            <a:r>
              <a:rPr lang="th-TH" sz="2000" dirty="0"/>
              <a:t>กรุงเทพฯ 10120</a:t>
            </a: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Century Gothic" panose="020B0502020202020204" pitchFamily="34" charset="0"/>
              </a:rPr>
              <a:t>Tel. (</a:t>
            </a:r>
            <a:r>
              <a:rPr lang="th-TH" sz="2000" dirty="0"/>
              <a:t>โทร.</a:t>
            </a:r>
            <a:r>
              <a:rPr lang="en-US" sz="1300" dirty="0">
                <a:latin typeface="Century Gothic" panose="020B0502020202020204" pitchFamily="34" charset="0"/>
              </a:rPr>
              <a:t>) +66-2-6788921-2. Fax. (</a:t>
            </a:r>
            <a:r>
              <a:rPr lang="th-TH" sz="2000" dirty="0"/>
              <a:t>แฟ็กซ์</a:t>
            </a:r>
            <a:r>
              <a:rPr lang="en-US" sz="1300" dirty="0">
                <a:latin typeface="Century Gothic" panose="020B0502020202020204" pitchFamily="34" charset="0"/>
              </a:rPr>
              <a:t>) +66-2-678-8920</a:t>
            </a:r>
          </a:p>
          <a:p>
            <a:pPr marL="91440" marR="0" indent="-6350" algn="ctr">
              <a:lnSpc>
                <a:spcPct val="121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solidFill>
                  <a:srgbClr val="0070C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www.retech-energy.com</a:t>
            </a:r>
            <a:r>
              <a:rPr lang="en-US" sz="1300" dirty="0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r>
              <a:rPr lang="en-US" sz="1300" u="sng" dirty="0">
                <a:solidFill>
                  <a:srgbClr val="0070C0"/>
                </a:solidFill>
                <a:latin typeface="Century Gothic" panose="020B0502020202020204" pitchFamily="34" charset="0"/>
                <a:hlinkClick r:id="rId3"/>
              </a:rPr>
              <a:t>contact@retech-energy.com</a:t>
            </a:r>
            <a:endParaRPr lang="en-US" sz="1300" u="sng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0F8CC84-DD29-178C-5D4D-4527465A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26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C1C034-1FDB-C966-DD09-D5B978C81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831" y="742575"/>
            <a:ext cx="4191585" cy="5372850"/>
          </a:xfrm>
          <a:prstGeom prst="rect">
            <a:avLst/>
          </a:prstGeom>
        </p:spPr>
      </p:pic>
      <p:pic>
        <p:nvPicPr>
          <p:cNvPr id="4" name="Grafik 3">
            <a:hlinkClick r:id="rId5"/>
            <a:extLst>
              <a:ext uri="{FF2B5EF4-FFF2-40B4-BE49-F238E27FC236}">
                <a16:creationId xmlns:a16="http://schemas.microsoft.com/office/drawing/2014/main" id="{8DD3398A-784B-1E1F-9C07-C46A607FE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43" y="1025911"/>
            <a:ext cx="1306132" cy="13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8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3075858-B1C1-4127-A625-BF1DF65BD36B}"/>
              </a:ext>
            </a:extLst>
          </p:cNvPr>
          <p:cNvSpPr txBox="1"/>
          <p:nvPr/>
        </p:nvSpPr>
        <p:spPr>
          <a:xfrm>
            <a:off x="1729788" y="223200"/>
            <a:ext cx="85606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</a:t>
            </a:r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Introduction &amp; Mission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in 2004 </a:t>
            </a:r>
            <a:r>
              <a:rPr lang="en-US" b="1" dirty="0"/>
              <a:t>Retech Energy </a:t>
            </a:r>
            <a:r>
              <a:rPr lang="en-US" dirty="0"/>
              <a:t>focuses on Project Development and the </a:t>
            </a:r>
            <a:r>
              <a:rPr lang="en-US" b="1" dirty="0"/>
              <a:t>Supply of Technology </a:t>
            </a:r>
            <a:r>
              <a:rPr lang="en-US" dirty="0"/>
              <a:t>and Equipment for the</a:t>
            </a:r>
            <a:r>
              <a:rPr lang="en-US" b="1" dirty="0"/>
              <a:t> Energy and Environmental </a:t>
            </a:r>
            <a:r>
              <a:rPr lang="en-US" dirty="0"/>
              <a:t>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Together with a network of accredited technology partners </a:t>
            </a:r>
            <a:r>
              <a:rPr lang="en-US" b="1" dirty="0"/>
              <a:t>Retech Energy </a:t>
            </a:r>
            <a:r>
              <a:rPr lang="en-US" dirty="0"/>
              <a:t>offers professional </a:t>
            </a:r>
            <a:r>
              <a:rPr lang="en-US" b="1" dirty="0"/>
              <a:t>support and services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of the main targets is to </a:t>
            </a:r>
            <a:r>
              <a:rPr lang="en-US" b="1" dirty="0"/>
              <a:t>combine imported and local supply </a:t>
            </a:r>
            <a:r>
              <a:rPr lang="en-US" dirty="0"/>
              <a:t>in order to stay within budget expectations of clients without compromising quality, performance and safety</a:t>
            </a:r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EB9A206-1767-6451-6C65-9471128A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3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AA565D0-CBDA-2B3A-E561-84A82C828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33" y="864375"/>
            <a:ext cx="1800000" cy="10946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7E66E3-6982-EB41-4656-D5B5789630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18" y="3225452"/>
            <a:ext cx="6261827" cy="36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1C0216B-545B-F695-315C-58A14E3C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4</a:t>
            </a:fld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6B192E-7C71-06A4-78DD-6B158E396B31}"/>
              </a:ext>
            </a:extLst>
          </p:cNvPr>
          <p:cNvSpPr txBox="1"/>
          <p:nvPr/>
        </p:nvSpPr>
        <p:spPr>
          <a:xfrm>
            <a:off x="2294965" y="733841"/>
            <a:ext cx="9551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Production  &amp;  Utilization of Biogas and Natural Gas</a:t>
            </a:r>
            <a:endParaRPr lang="de-DE" sz="2800" b="1" dirty="0">
              <a:solidFill>
                <a:srgbClr val="30ACEC"/>
              </a:solidFill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970C13-C600-BCE3-6B12-62D5E1F1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74" y="1194431"/>
            <a:ext cx="9491250" cy="54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D658580-51E4-3C4D-F18A-37A8A112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18B77C5-F50D-B250-3895-42063E1421D3}"/>
              </a:ext>
            </a:extLst>
          </p:cNvPr>
          <p:cNvGrpSpPr/>
          <p:nvPr/>
        </p:nvGrpSpPr>
        <p:grpSpPr>
          <a:xfrm>
            <a:off x="1836416" y="2401679"/>
            <a:ext cx="10080000" cy="3708903"/>
            <a:chOff x="1836416" y="2401679"/>
            <a:chExt cx="10080000" cy="370890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A10C7C3-E6FC-6B9B-E098-7402C46B2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77" y="2401679"/>
              <a:ext cx="5040000" cy="2071693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ED55E07-1943-4174-F9B7-8C8BA6F55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02"/>
            <a:stretch/>
          </p:blipFill>
          <p:spPr>
            <a:xfrm>
              <a:off x="1836416" y="4473372"/>
              <a:ext cx="5040000" cy="163721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904B3C2-8FC9-25A9-8200-AD3693BE3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14" b="13812"/>
            <a:stretch/>
          </p:blipFill>
          <p:spPr>
            <a:xfrm>
              <a:off x="6876416" y="2401679"/>
              <a:ext cx="5040000" cy="219071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F65C563-B828-2D1A-D6AE-33264E4ED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416" y="4473373"/>
              <a:ext cx="5040000" cy="1637209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0C3E8C2B-5F2F-ED06-535B-51FA27C5488A}"/>
              </a:ext>
            </a:extLst>
          </p:cNvPr>
          <p:cNvSpPr txBox="1"/>
          <p:nvPr/>
        </p:nvSpPr>
        <p:spPr>
          <a:xfrm>
            <a:off x="3317630" y="257850"/>
            <a:ext cx="59747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Biogas Systems</a:t>
            </a:r>
          </a:p>
          <a:p>
            <a:pPr algn="ctr"/>
            <a:r>
              <a:rPr lang="en-US" sz="2400" b="1" dirty="0"/>
              <a:t>Turn-Key Projects for the following industries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C9068A1-186A-9C40-C7A8-903B3F67A425}"/>
              </a:ext>
            </a:extLst>
          </p:cNvPr>
          <p:cNvSpPr txBox="1"/>
          <p:nvPr/>
        </p:nvSpPr>
        <p:spPr>
          <a:xfrm>
            <a:off x="3086100" y="1268209"/>
            <a:ext cx="2908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Food Processing</a:t>
            </a:r>
          </a:p>
          <a:p>
            <a:r>
              <a:rPr lang="de-DE" sz="2000" dirty="0"/>
              <a:t>Beverage</a:t>
            </a:r>
          </a:p>
          <a:p>
            <a:r>
              <a:rPr lang="de-DE" sz="2000" dirty="0"/>
              <a:t>Starch Plants (WW &amp;Pulp)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431CE1A-6115-8750-2473-6F89EFC2640A}"/>
              </a:ext>
            </a:extLst>
          </p:cNvPr>
          <p:cNvSpPr txBox="1"/>
          <p:nvPr/>
        </p:nvSpPr>
        <p:spPr>
          <a:xfrm>
            <a:off x="5994399" y="1268209"/>
            <a:ext cx="42354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Palm Oil Mills (POME, FilterCake, EFB</a:t>
            </a:r>
          </a:p>
          <a:p>
            <a:r>
              <a:rPr lang="de-DE" sz="2000" dirty="0"/>
              <a:t>Ethanol (Mollases &amp; Cassava)</a:t>
            </a:r>
          </a:p>
          <a:p>
            <a:r>
              <a:rPr lang="de-DE" sz="2000" dirty="0"/>
              <a:t>Energy Crops (i.e. Napier Grass)</a:t>
            </a:r>
          </a:p>
        </p:txBody>
      </p:sp>
    </p:spTree>
    <p:extLst>
      <p:ext uri="{BB962C8B-B14F-4D97-AF65-F5344CB8AC3E}">
        <p14:creationId xmlns:p14="http://schemas.microsoft.com/office/powerpoint/2010/main" val="198281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AABC628-1C48-7255-A1B6-E7854F08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CCB8B-6A19-9A88-3F25-6019678991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3988" y="668338"/>
            <a:ext cx="5688012" cy="41275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7ED62-6C2C-2AC8-7E4E-AD7F4CAD7F5C}"/>
              </a:ext>
            </a:extLst>
          </p:cNvPr>
          <p:cNvSpPr txBox="1"/>
          <p:nvPr/>
        </p:nvSpPr>
        <p:spPr>
          <a:xfrm>
            <a:off x="1730726" y="2010141"/>
            <a:ext cx="78586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Lagoon 4.0  Mixed Lagoon with flat floating roof and complete 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CSTR technology  Accepts a wide range of feedstocks, meso-and thermophilic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UASB  technology for easy to digest waste waters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Containerized reactor for small throughputs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Plant Control System </a:t>
            </a:r>
            <a:r>
              <a:rPr lang="en-GB" dirty="0" err="1"/>
              <a:t>iCoSy</a:t>
            </a:r>
            <a:r>
              <a:rPr lang="en-GB" dirty="0"/>
              <a:t>  to reach high level of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Remote Controlling and Monitoring as well as biological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Biogas Laboratory in Thailand and Gas Yield Testing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E9E3D85-89B0-9382-2AFE-E4B7E4C909A6}"/>
              </a:ext>
            </a:extLst>
          </p:cNvPr>
          <p:cNvSpPr txBox="1"/>
          <p:nvPr/>
        </p:nvSpPr>
        <p:spPr>
          <a:xfrm>
            <a:off x="2845575" y="1081088"/>
            <a:ext cx="609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3175" cmpd="sng">
                  <a:noFill/>
                </a:ln>
                <a:solidFill>
                  <a:srgbClr val="30ACEC"/>
                </a:solidFill>
                <a:cs typeface="Calibri" panose="020F0502020204030204" pitchFamily="34" charset="0"/>
              </a:rPr>
              <a:t>Biogas Technology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B9C994-D9E6-2D9D-5170-DF976BDB9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18017" r="8039" b="25250"/>
          <a:stretch/>
        </p:blipFill>
        <p:spPr>
          <a:xfrm>
            <a:off x="8943975" y="3619606"/>
            <a:ext cx="3091819" cy="17912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199DB0-5C50-8DC6-DC2F-9EF50E0AE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35" y="1684633"/>
            <a:ext cx="2160000" cy="17443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9223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70BF88-920C-4ACD-9F40-D4132A47F2BF}"/>
              </a:ext>
            </a:extLst>
          </p:cNvPr>
          <p:cNvSpPr txBox="1"/>
          <p:nvPr/>
        </p:nvSpPr>
        <p:spPr>
          <a:xfrm>
            <a:off x="1636058" y="1074158"/>
            <a:ext cx="80682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Industries still depend to a large extend on imported fossil fuels and grid power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Renewable Energy is readily available from </a:t>
            </a:r>
            <a:r>
              <a:rPr lang="en-US" b="1" dirty="0"/>
              <a:t>process waste and by-products such as organic loaded wastewater streams and solids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typically originate from </a:t>
            </a:r>
            <a:r>
              <a:rPr lang="en-US" b="1" dirty="0"/>
              <a:t>agriculture based industries such as cassava, palm oil, sugar cane and ethanol as well as from the food and beverage industries.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8C2F762-4B03-4F3E-A984-94E97E69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057" y="3266200"/>
            <a:ext cx="8068235" cy="230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Digestion of Organic loaded Waste Water &amp; Solids, Energy Crops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Desulphurization (Scrubbers)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Gas Engine Generators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Biogas Purification Systems (Upgrading)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Gas Storage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Optimization of existing Biogas Plants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Digestate Post-treatment &amp; Effluent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8114386-E4EE-E405-047B-64BD781A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picture containing metal&#10;&#10;Description automatically generated">
            <a:extLst>
              <a:ext uri="{FF2B5EF4-FFF2-40B4-BE49-F238E27FC236}">
                <a16:creationId xmlns:a16="http://schemas.microsoft.com/office/drawing/2014/main" id="{D1092F77-5168-3A88-7B6E-7D9027E72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26" y="2746637"/>
            <a:ext cx="1975014" cy="1253637"/>
          </a:xfrm>
          <a:prstGeom prst="rect">
            <a:avLst/>
          </a:prstGeom>
        </p:spPr>
      </p:pic>
      <p:pic>
        <p:nvPicPr>
          <p:cNvPr id="8" name="Grafik 396">
            <a:extLst>
              <a:ext uri="{FF2B5EF4-FFF2-40B4-BE49-F238E27FC236}">
                <a16:creationId xmlns:a16="http://schemas.microsoft.com/office/drawing/2014/main" id="{45EEA407-4A51-30E0-ECEB-C8E3266259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502587" y="4258036"/>
            <a:ext cx="2513059" cy="2115495"/>
          </a:xfrm>
          <a:prstGeom prst="round2DiagRect">
            <a:avLst>
              <a:gd name="adj1" fmla="val 0"/>
              <a:gd name="adj2" fmla="val 0"/>
            </a:avLst>
          </a:prstGeom>
          <a:ln w="12700" cap="sq">
            <a:noFill/>
            <a:miter lim="800000"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F0AC4-F8FF-A925-84E8-0631813B1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19" y="1281953"/>
            <a:ext cx="2413828" cy="12069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FC8794-8155-0577-BDA5-0FDA43EF8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71" y="4258036"/>
            <a:ext cx="3460753" cy="213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4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8E83B-A052-436C-B891-80B8C0A1D6F0}"/>
              </a:ext>
            </a:extLst>
          </p:cNvPr>
          <p:cNvSpPr txBox="1"/>
          <p:nvPr/>
        </p:nvSpPr>
        <p:spPr>
          <a:xfrm>
            <a:off x="1367118" y="727014"/>
            <a:ext cx="8018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Biological H2S Scrubbers</a:t>
            </a:r>
          </a:p>
          <a:p>
            <a:pPr algn="ctr"/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4D2F5F6-CFE1-49DE-A766-20470C2A4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379" y="1183387"/>
            <a:ext cx="8053667" cy="254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The content of H2S in the raw biogas depends on both the organic substrate and the preceding production process.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Typically, the H2S will be in a range from 0,1% to 3% (1.000-30.000 ppm).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During combustion the H2S will convert into SO2 and when in contact with moisture forms </a:t>
            </a:r>
            <a:r>
              <a:rPr lang="en-US" dirty="0" err="1"/>
              <a:t>sulphuric</a:t>
            </a:r>
            <a:r>
              <a:rPr lang="en-US" dirty="0"/>
              <a:t> acid (H2SO4) which will lead to severe corrosion of gas engines, burners and auxiliary equipment as well as air polluting emissions (</a:t>
            </a:r>
            <a:r>
              <a:rPr lang="en-US" dirty="0" err="1"/>
              <a:t>SOx</a:t>
            </a:r>
            <a:r>
              <a:rPr lang="en-US" dirty="0"/>
              <a:t>).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Avoid reduction of engine’s lifetime.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Reduces revenue from power sales due to overhauls and break downs.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Avoid expenses for repairs and frequent oil changes as well as for spare parts.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6D360A8-86C2-4BC7-897F-6AEE4CF46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811" y="4380059"/>
            <a:ext cx="6871111" cy="225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Retech</a:t>
            </a:r>
            <a:r>
              <a:rPr lang="en-US" b="1" dirty="0"/>
              <a:t> Energy </a:t>
            </a:r>
            <a:r>
              <a:rPr lang="en-US" dirty="0"/>
              <a:t>offers a full range of </a:t>
            </a:r>
            <a:r>
              <a:rPr lang="en-US" b="1" dirty="0"/>
              <a:t>biological H2S scrubbers</a:t>
            </a:r>
            <a:r>
              <a:rPr lang="en-US" dirty="0"/>
              <a:t>: from small gas cleaners to large systems for very high H2S concentration.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A new </a:t>
            </a:r>
            <a:r>
              <a:rPr lang="en-US" b="1" dirty="0"/>
              <a:t>MBR (Moving Bed Reactor) </a:t>
            </a:r>
            <a:r>
              <a:rPr lang="en-US" dirty="0"/>
              <a:t>type Scrubber has been added to the program and is already in successful operation. The MBR system has been developed especially for molasses based distillery waste waters with high (&gt;10.000 ppm) H2S content.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503FEA-7076-3708-5779-0D5C65B9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72AE55-FC3D-034C-7520-9BBCA51FA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0784" y="793193"/>
            <a:ext cx="2771215" cy="34659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CA36E-F167-F66B-59AE-3C0ACE9BE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358" y="4380059"/>
            <a:ext cx="3107719" cy="17952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675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FC1C94-D21A-4F1D-9265-151B39A1569A}"/>
              </a:ext>
            </a:extLst>
          </p:cNvPr>
          <p:cNvSpPr txBox="1"/>
          <p:nvPr/>
        </p:nvSpPr>
        <p:spPr>
          <a:xfrm>
            <a:off x="2874361" y="935063"/>
            <a:ext cx="84807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0ACEC"/>
                </a:solidFill>
                <a:cs typeface="Calibri" panose="020F0502020204030204" pitchFamily="34" charset="0"/>
              </a:rPr>
              <a:t>H2S Desulphurization (Scrubber) &amp; Gas Dryer</a:t>
            </a:r>
          </a:p>
          <a:p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A10B6C8-162D-2E75-5353-5006BE96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E9F8-652F-4212-B010-47CC6103074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8421E-8CE0-42EE-B38A-AA4E00F42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05" y="1560080"/>
            <a:ext cx="1901856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65EADE-AFF0-809F-7AA2-22B1CA9FC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75" y="1560080"/>
            <a:ext cx="3159581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0BA94C-A034-D686-0D7F-2CC289E1A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08" y="1560080"/>
            <a:ext cx="4407797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4B5D7-5735-4DFF-8ED1-9E2D922E5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6" y="4048635"/>
            <a:ext cx="3176627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35F75B-3E13-5943-5CA0-4A2FDB9BD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96" y="4023884"/>
            <a:ext cx="3360000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A8ED0A-5AA7-A515-5EC1-3F12B9E88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23" y="4051956"/>
            <a:ext cx="2040835" cy="25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2237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Brochure PPT - V.2</Template>
  <TotalTime>0</TotalTime>
  <Words>1268</Words>
  <Application>Microsoft Office PowerPoint</Application>
  <PresentationFormat>Breitbild</PresentationFormat>
  <Paragraphs>209</Paragraphs>
  <Slides>26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Symbol</vt:lpstr>
      <vt:lpstr>Parallax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MBR technology versus conventional method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shamarvi_k</dc:creator>
  <cp:lastModifiedBy>Charly</cp:lastModifiedBy>
  <cp:revision>117</cp:revision>
  <dcterms:created xsi:type="dcterms:W3CDTF">2019-12-06T04:27:11Z</dcterms:created>
  <dcterms:modified xsi:type="dcterms:W3CDTF">2022-08-05T06:36:14Z</dcterms:modified>
</cp:coreProperties>
</file>